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388" r:id="rId3"/>
    <p:sldId id="262" r:id="rId4"/>
    <p:sldId id="294" r:id="rId5"/>
    <p:sldId id="295" r:id="rId6"/>
    <p:sldId id="291" r:id="rId7"/>
    <p:sldId id="389" r:id="rId8"/>
    <p:sldId id="292" r:id="rId9"/>
    <p:sldId id="297" r:id="rId10"/>
    <p:sldId id="267" r:id="rId11"/>
    <p:sldId id="275" r:id="rId12"/>
    <p:sldId id="268" r:id="rId13"/>
    <p:sldId id="298" r:id="rId14"/>
    <p:sldId id="299" r:id="rId15"/>
    <p:sldId id="301" r:id="rId16"/>
    <p:sldId id="300" r:id="rId17"/>
    <p:sldId id="302" r:id="rId18"/>
    <p:sldId id="303" r:id="rId19"/>
    <p:sldId id="304" r:id="rId20"/>
    <p:sldId id="305" r:id="rId21"/>
    <p:sldId id="306" r:id="rId22"/>
    <p:sldId id="307" r:id="rId23"/>
    <p:sldId id="269" r:id="rId24"/>
    <p:sldId id="276" r:id="rId25"/>
    <p:sldId id="273" r:id="rId26"/>
    <p:sldId id="390" r:id="rId27"/>
    <p:sldId id="37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7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8B1C7-90F2-4320-968E-2E70DD22335C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F3939-09FA-4542-B564-2EA8A3F8AE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1967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260648"/>
            <a:ext cx="6777318" cy="2859071"/>
          </a:xfrm>
        </p:spPr>
        <p:txBody>
          <a:bodyPr/>
          <a:lstStyle/>
          <a:p>
            <a:r>
              <a:rPr lang="ru-RU" sz="4800" b="1" dirty="0" smtClean="0"/>
              <a:t>Русский язык </a:t>
            </a:r>
            <a:r>
              <a:rPr lang="ru-RU" sz="4800" b="1" dirty="0"/>
              <a:t>как </a:t>
            </a:r>
            <a:r>
              <a:rPr lang="ru-RU" sz="4800" b="1" dirty="0" smtClean="0"/>
              <a:t>государственный язык </a:t>
            </a:r>
            <a:r>
              <a:rPr lang="ru-RU" sz="4800" b="1" dirty="0"/>
              <a:t>Российской Федерации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2841510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60649"/>
            <a:ext cx="7745505" cy="586551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476672"/>
            <a:ext cx="5904656" cy="9361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Конституция Российской Федерации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276872"/>
            <a:ext cx="3024336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Федеральный закон «О государственном языке Российской Федерации»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4600" y="2276872"/>
            <a:ext cx="3024336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Федеральный закон «О языках народов Российской Федерации»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699792" y="1448780"/>
            <a:ext cx="1944216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>
            <a:off x="4644008" y="1412776"/>
            <a:ext cx="1852760" cy="864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735796" y="4725144"/>
            <a:ext cx="3816424" cy="1080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Законы (нормативные акты о языках, принятые в субъектах РФ) 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5" idx="2"/>
            <a:endCxn id="15" idx="0"/>
          </p:cNvCxnSpPr>
          <p:nvPr/>
        </p:nvCxnSpPr>
        <p:spPr>
          <a:xfrm>
            <a:off x="2627784" y="3429000"/>
            <a:ext cx="2016224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2"/>
            <a:endCxn id="15" idx="0"/>
          </p:cNvCxnSpPr>
          <p:nvPr/>
        </p:nvCxnSpPr>
        <p:spPr>
          <a:xfrm flipH="1">
            <a:off x="4644008" y="3429000"/>
            <a:ext cx="1852760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216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Государственный язык Российской Федерации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Конституция РФ (ст. 67, 68)</a:t>
            </a:r>
          </a:p>
          <a:p>
            <a:r>
              <a:rPr lang="ru-RU" dirty="0" smtClean="0"/>
              <a:t>Федеральный закон «О государственном языке Российской Федерации» (1 июня 2005г.)</a:t>
            </a:r>
          </a:p>
          <a:p>
            <a:r>
              <a:rPr lang="ru-RU" dirty="0" smtClean="0"/>
              <a:t>Закон РФ «О языках народов РФ»(25 января 1991г.)</a:t>
            </a:r>
          </a:p>
          <a:p>
            <a:r>
              <a:rPr lang="ru-RU" dirty="0" smtClean="0"/>
              <a:t>Постановление Правительства РФ «О порядке утверждения норм современного русского литературного языка при его использовании в качестве государственного языка РФ, правил русской орфографии и пунктуации» (23 ноября 2006г.)</a:t>
            </a:r>
          </a:p>
          <a:p>
            <a:r>
              <a:rPr lang="ru-RU" dirty="0" smtClean="0"/>
              <a:t>Указ президента РФ «Об утверждении концепции национальной безопасности РФ» 917 декабря 1997г.)</a:t>
            </a:r>
          </a:p>
          <a:p>
            <a:r>
              <a:rPr lang="ru-RU" dirty="0" smtClean="0"/>
              <a:t>Федеральный закон «О рекламе» (13 марта 2006г.)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2060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Федеральный закон от 1 июня 2005 г. «О государственном языке Российской Федерации»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53-ФЗ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468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988840"/>
            <a:ext cx="7745505" cy="44644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Обязательное использование русского языка как государственного: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-в деятельности федеральных и региональных органов государственной власти;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-в ведении делопроизводства;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</a:rPr>
              <a:t>в наименованиях государственных органов и организаций;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-при подготовке и проведении выборов и референдумов;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-в судопроизводстве;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-при официальном опубликовании международных договоров РФ, законов, нормативных правовых актов;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-при написании наименований географических объектов, надписей на дорожных знаках;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-при оформлении документов, удостоверений личности гражданина РФ, документов об образовании;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-оформлении адресов отправителей и получателей телеграмм, почтовых отправлений, почтовых переводов денежных средств, пересылаемых в пределах РФ;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-в рекламе.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Федеральный закон от 1 июня 2005 г. «О государственном языке Российской Федерации»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02534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464495"/>
          </a:xfrm>
        </p:spPr>
        <p:txBody>
          <a:bodyPr/>
          <a:lstStyle/>
          <a:p>
            <a:r>
              <a:rPr lang="ru-RU" dirty="0" smtClean="0"/>
              <a:t>Государственный язык РФ остается рабочим языком государственных органов России и в международном общении</a:t>
            </a:r>
          </a:p>
          <a:p>
            <a:r>
              <a:rPr lang="ru-RU" dirty="0" smtClean="0"/>
              <a:t>Должен обеспечиваться перевод всех официальных документов, в том числе соглашений от имени РФ, на русском языке.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1507774"/>
          </a:xfrm>
        </p:spPr>
        <p:txBody>
          <a:bodyPr/>
          <a:lstStyle/>
          <a:p>
            <a:r>
              <a:rPr lang="ru-RU" sz="2800" dirty="0"/>
              <a:t>Правовое обеспечение условий функционирования языка как государственного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398767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Русский язык  - один из обязательных рабочих языков ООН (наряду с </a:t>
            </a:r>
            <a:r>
              <a:rPr lang="ru-RU" dirty="0" err="1" smtClean="0"/>
              <a:t>анг</a:t>
            </a:r>
            <a:r>
              <a:rPr lang="ru-RU" dirty="0" smtClean="0"/>
              <a:t>., </a:t>
            </a:r>
            <a:r>
              <a:rPr lang="ru-RU" dirty="0" err="1" smtClean="0"/>
              <a:t>франц</a:t>
            </a:r>
            <a:r>
              <a:rPr lang="ru-RU" dirty="0" smtClean="0"/>
              <a:t>, испанским, арабским и китайским)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Правовое обеспечение условий функционирования языка как государственного.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104226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988840"/>
            <a:ext cx="7745505" cy="3877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Основная задача положений закона – обеспечить суть требований, которые предъявляют к ним государственные органы, и наоборот, обеспечить государственным службам понятность смысла обращения к ним граждан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Правовое обеспечение условий функционирования языка как государственного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263457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Федеральный закон устанавливает требования об обязательном владении русским языком для всех государственных служащих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Федеральный закон от 27 июля 2004 г. № 79-ФЗ «О государственной гражданской службе»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2743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Федеральный закон предусматривает необходимость владения русским языком для военнослужащих по контракту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Федеральный закон от 28 марта 1998 г. № 53-Фз «О воинской обязанности и военной службе»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35523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Соотношение пределов использования общефедерального государственного языка и государственного языка республик в составе Российской Федерации – одна из основных проблем законодательства о языках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Государственная политика по защите этнокультурной языковой среды</a:t>
            </a:r>
          </a:p>
        </p:txBody>
      </p:sp>
    </p:spTree>
    <p:extLst>
      <p:ext uri="{BB962C8B-B14F-4D97-AF65-F5344CB8AC3E}">
        <p14:creationId xmlns="" xmlns:p14="http://schemas.microsoft.com/office/powerpoint/2010/main" val="26814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Русский язык — государственный язык Российской Федерации. </a:t>
            </a:r>
          </a:p>
        </p:txBody>
      </p:sp>
    </p:spTree>
    <p:extLst>
      <p:ext uri="{BB962C8B-B14F-4D97-AF65-F5344CB8AC3E}">
        <p14:creationId xmlns="" xmlns:p14="http://schemas.microsoft.com/office/powerpoint/2010/main" val="2553507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Проблемы:</a:t>
            </a:r>
          </a:p>
          <a:p>
            <a:pPr>
              <a:buFontTx/>
              <a:buChar char="-"/>
            </a:pPr>
            <a:r>
              <a:rPr lang="ru-RU" dirty="0" smtClean="0"/>
              <a:t>По данным Всероссийской переписи населения 2002 г. более 2,5 млн. жителей Росси не владеют русским языком.</a:t>
            </a:r>
          </a:p>
          <a:p>
            <a:pPr>
              <a:buFontTx/>
              <a:buChar char="-"/>
            </a:pPr>
            <a:r>
              <a:rPr lang="ru-RU" dirty="0" smtClean="0"/>
              <a:t>Игнорируются права компактно проживающих на территории субъектов РФ национальных меньшинств (12% татар в Ульяновской обл.).</a:t>
            </a:r>
          </a:p>
          <a:p>
            <a:pPr>
              <a:buFontTx/>
              <a:buChar char="-"/>
            </a:pPr>
            <a:r>
              <a:rPr lang="ru-RU" dirty="0" smtClean="0"/>
              <a:t>Графическая основа общефедерального государственного языка и всех государственных языков России, в соответствии с Законом РФ «О языках народов России» ,– только кириллица, но этому не соответствуют особенности карельского языка.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Государственная политика по защите этнокультурной языковой среды</a:t>
            </a:r>
          </a:p>
        </p:txBody>
      </p:sp>
    </p:spTree>
    <p:extLst>
      <p:ext uri="{BB962C8B-B14F-4D97-AF65-F5344CB8AC3E}">
        <p14:creationId xmlns="" xmlns:p14="http://schemas.microsoft.com/office/powerpoint/2010/main" val="40168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Государственный язык – это оплот национальной культуры, символ государства, средство обеспечения национального и культурного единства страны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Государственная политика по защите этнокультурной языковой среды</a:t>
            </a:r>
          </a:p>
        </p:txBody>
      </p:sp>
    </p:spTree>
    <p:extLst>
      <p:ext uri="{BB962C8B-B14F-4D97-AF65-F5344CB8AC3E}">
        <p14:creationId xmlns="" xmlns:p14="http://schemas.microsoft.com/office/powerpoint/2010/main" val="2834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Государство обеспечивает гражданам равенство прав независимо от языковой принадлежности и гарантирует право на использование, изучение и развитие всех языков (Ст. 26 и ч.3 ст. 68Конституции РФ и Закон РФ «О </a:t>
            </a:r>
            <a:r>
              <a:rPr lang="ru-RU" smtClean="0"/>
              <a:t>языках народов РФ»)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Государственная политика по защите этнокультурной языковой среды</a:t>
            </a:r>
          </a:p>
        </p:txBody>
      </p:sp>
    </p:spTree>
    <p:extLst>
      <p:ext uri="{BB962C8B-B14F-4D97-AF65-F5344CB8AC3E}">
        <p14:creationId xmlns="" xmlns:p14="http://schemas.microsoft.com/office/powerpoint/2010/main" val="377013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Литературный </a:t>
            </a:r>
            <a:r>
              <a:rPr lang="ru-RU" sz="3200" dirty="0">
                <a:solidFill>
                  <a:srgbClr val="C00000"/>
                </a:solidFill>
              </a:rPr>
              <a:t>язык </a:t>
            </a:r>
            <a:r>
              <a:rPr lang="ru-RU" sz="3200" dirty="0"/>
              <a:t>— высшая форма национального языка, отличающаяся от всех других форм (территориальных диалектов, профессиональных подъязыков, жаргонов и пр.) рядом признаков: универсальностью; обработанностью; стилистической </a:t>
            </a:r>
            <a:r>
              <a:rPr lang="ru-RU" sz="3200" dirty="0" err="1"/>
              <a:t>дифференцированностью</a:t>
            </a:r>
            <a:r>
              <a:rPr lang="ru-RU" sz="3200" dirty="0"/>
              <a:t>; </a:t>
            </a:r>
            <a:r>
              <a:rPr lang="ru-RU" sz="3200" dirty="0" err="1"/>
              <a:t>кодифицированностью</a:t>
            </a:r>
            <a:r>
              <a:rPr lang="ru-RU" sz="3200" dirty="0"/>
              <a:t>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Современный литературный язык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36708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При использовании русского языка как государственного языка Российской Федерации не допускается использование слов и выражений, не соответствующих нормам современного русского литературного языка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Ст. 1.6. ФЗ «О государственном языке Российской Федерации»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786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1) </a:t>
            </a:r>
            <a:r>
              <a:rPr lang="ru-RU" dirty="0" err="1"/>
              <a:t>Букчина</a:t>
            </a:r>
            <a:r>
              <a:rPr lang="ru-RU" dirty="0"/>
              <a:t> Б. З., Сазонова И. К., Чельцова Л. К. Орфографический словарь русского языка. — М: АСТ-ПРЕСС, 2008;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) Резниченко И. Л. Словарь ударений русского языка. — М.: АСТ-ПРЕСС, 2008;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err="1"/>
              <a:t>Телия</a:t>
            </a:r>
            <a:r>
              <a:rPr lang="ru-RU" dirty="0"/>
              <a:t> В. Н. (отв. ред.) Большой фразеологический словарь русского языка. Значение. Употребление. Культурологический комментарий. — М.: АСТ-ПРЕСС, 2008;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) Зализняк А. А. Грамматический словарь русского языка: Словоизменение. — М.: АСТ-ПРЕСС, 2008.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Нормы русского языка как государственного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41961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Справочный материал к практическому заданию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14290"/>
            <a:ext cx="7745505" cy="650085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1. </a:t>
            </a:r>
            <a:endParaRPr lang="ru-RU" dirty="0"/>
          </a:p>
          <a:p>
            <a:r>
              <a:rPr lang="ru-RU" sz="2900" b="1" dirty="0"/>
              <a:t>ЮГУ'РТ</a:t>
            </a:r>
            <a:r>
              <a:rPr lang="ru-RU" sz="2900" dirty="0"/>
              <a:t> и </a:t>
            </a:r>
            <a:r>
              <a:rPr lang="ru-RU" sz="2900" dirty="0" err="1"/>
              <a:t>ягу'рт</a:t>
            </a:r>
            <a:r>
              <a:rPr lang="ru-RU" sz="2900" dirty="0"/>
              <a:t>, а, мн. нет, м. [тюрк. </a:t>
            </a:r>
            <a:r>
              <a:rPr lang="ru-RU" sz="2900" dirty="0" err="1"/>
              <a:t>jo</a:t>
            </a:r>
            <a:r>
              <a:rPr lang="en-US" sz="2900" dirty="0"/>
              <a:t>g</a:t>
            </a:r>
            <a:r>
              <a:rPr lang="ru-RU" sz="2900" dirty="0" err="1"/>
              <a:t>urt</a:t>
            </a:r>
            <a:r>
              <a:rPr lang="ru-RU" sz="2900" dirty="0"/>
              <a:t>]. Болгарское кислое молоко. (Толковый словарь русского языка. Под ред. Д. Н. Ушакова. 1940);</a:t>
            </a:r>
          </a:p>
          <a:p>
            <a:r>
              <a:rPr lang="ru-RU" sz="2900" b="1" dirty="0"/>
              <a:t>ИОГУ'РТ </a:t>
            </a:r>
            <a:r>
              <a:rPr lang="ru-RU" sz="2900" dirty="0"/>
              <a:t>(Словарь иностранных слов. Изд. 3-е, переработанное и дополненное. 1949);</a:t>
            </a:r>
          </a:p>
          <a:p>
            <a:r>
              <a:rPr lang="ru-RU" sz="2900" b="1" dirty="0"/>
              <a:t>ИОГУ'РТ, ЙУГУ'РТ</a:t>
            </a:r>
            <a:r>
              <a:rPr lang="ru-RU" sz="2900" dirty="0"/>
              <a:t> (Словарь иностранных слов, Изд.6-е, переработанное и дополненное. 1964);</a:t>
            </a:r>
          </a:p>
          <a:p>
            <a:r>
              <a:rPr lang="ru-RU" sz="2900" b="1" dirty="0"/>
              <a:t>ЙОГУ'РТ</a:t>
            </a:r>
            <a:r>
              <a:rPr lang="ru-RU" sz="2900" dirty="0"/>
              <a:t> — пастообразный молочный продукт с различными витаминами и фруктовыми соками. Впервые написание </a:t>
            </a:r>
            <a:r>
              <a:rPr lang="ru-RU" sz="2900" i="1" dirty="0"/>
              <a:t>йогурт</a:t>
            </a:r>
            <a:r>
              <a:rPr lang="ru-RU" sz="2900" dirty="0"/>
              <a:t> зафиксировано в газ. «Советская Россия» от 12.04.66: (Новые слова и значения: Словарь-справочник по материалам прессы и литературы 60-х годов.1971);</a:t>
            </a:r>
          </a:p>
          <a:p>
            <a:r>
              <a:rPr lang="ru-RU" sz="2900" b="1" dirty="0"/>
              <a:t>ЙО'ГУ'РТ</a:t>
            </a:r>
            <a:r>
              <a:rPr lang="ru-RU" sz="2900" dirty="0"/>
              <a:t> (Русский орфографический словарь Российской академии наук. Под ред. В.В. Лопатина. 2000);</a:t>
            </a:r>
          </a:p>
          <a:p>
            <a:r>
              <a:rPr lang="ru-RU" sz="2900" b="1" dirty="0"/>
              <a:t>ЙО'ГУРТ </a:t>
            </a:r>
            <a:r>
              <a:rPr lang="ru-RU" sz="2900" dirty="0"/>
              <a:t>(</a:t>
            </a:r>
            <a:r>
              <a:rPr lang="ru-RU" sz="2900" dirty="0" err="1"/>
              <a:t>Зарва</a:t>
            </a:r>
            <a:r>
              <a:rPr lang="ru-RU" sz="2900" dirty="0"/>
              <a:t> М.В. Русское словесное ударение. 2001);</a:t>
            </a:r>
          </a:p>
          <a:p>
            <a:r>
              <a:rPr lang="ru-RU" sz="2900" b="1" dirty="0"/>
              <a:t>ЙО'ГУРТ </a:t>
            </a:r>
            <a:r>
              <a:rPr lang="ru-RU" sz="2900" dirty="0"/>
              <a:t>и</a:t>
            </a:r>
            <a:r>
              <a:rPr lang="ru-RU" sz="2900" b="1" dirty="0"/>
              <a:t> ЙОГУ'РТ</a:t>
            </a:r>
            <a:r>
              <a:rPr lang="ru-RU" sz="2900" dirty="0"/>
              <a:t>. Это турецкое по происхождению слово, ср. </a:t>
            </a:r>
            <a:r>
              <a:rPr lang="ru-RU" sz="2900" i="1" dirty="0" err="1"/>
              <a:t>yogurt</a:t>
            </a:r>
            <a:r>
              <a:rPr lang="ru-RU" sz="2900" dirty="0"/>
              <a:t> с ударением на втором слоге, заимствовано нашим языком из английского, ср. </a:t>
            </a:r>
            <a:r>
              <a:rPr lang="ru-RU" sz="2900" i="1" dirty="0" err="1"/>
              <a:t>yohurt</a:t>
            </a:r>
            <a:r>
              <a:rPr lang="ru-RU" sz="2900" dirty="0"/>
              <a:t> с ударением на первом слоге. (Резниченко И.Л. Словарь ударений русского языка. 2008).</a:t>
            </a:r>
          </a:p>
          <a:p>
            <a:endParaRPr lang="ru-RU" sz="2900" dirty="0"/>
          </a:p>
        </p:txBody>
      </p:sp>
    </p:spTree>
    <p:extLst>
      <p:ext uri="{BB962C8B-B14F-4D97-AF65-F5344CB8AC3E}">
        <p14:creationId xmlns="" xmlns:p14="http://schemas.microsoft.com/office/powerpoint/2010/main" val="960599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u="sng" dirty="0"/>
              <a:t>Государственный язык </a:t>
            </a:r>
            <a:r>
              <a:rPr lang="ru-RU" sz="3200" dirty="0"/>
              <a:t>— язык, за которым в данном государстве законодательно закреплён самый высокий юридический статус по сравнению с остальными языками, которые могут использоваться на данной территории.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«государственный язык»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5772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435766"/>
          </a:xfrm>
        </p:spPr>
        <p:txBody>
          <a:bodyPr/>
          <a:lstStyle/>
          <a:p>
            <a:r>
              <a:rPr lang="ru-RU" sz="2800" dirty="0"/>
              <a:t>Соотношение пределов использования общефедерального государственного языка и государственного языка республик в составе Российской Федерации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971600" y="2492896"/>
            <a:ext cx="3168352" cy="3528392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Статья В.И. Ленина «Нужен ли обязательный государственный язык» (1914 г.): критика попыток закрепить в законодательстве правила обязательного использования государственного языка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>
            <a:off x="4139952" y="3429000"/>
            <a:ext cx="1512168" cy="720080"/>
          </a:xfrm>
          <a:prstGeom prst="bentConnector3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5724128" y="2492896"/>
            <a:ext cx="3312368" cy="35283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endParaRPr lang="ru-RU" sz="1600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Право граждан на использование родного языка в сфере образования, печати, средств массовой информации, делопроизводства и судопроизводства;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</a:rPr>
              <a:t>обеспечение условий развития национальных языков;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и</a:t>
            </a:r>
            <a:r>
              <a:rPr lang="ru-RU" sz="1600" dirty="0" smtClean="0">
                <a:solidFill>
                  <a:schemeClr val="tx1"/>
                </a:solidFill>
              </a:rPr>
              <a:t>зучение и развитие русского как основного языка государства</a:t>
            </a:r>
          </a:p>
          <a:p>
            <a:pPr marL="285750" indent="-285750"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541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Начало 1990-х годов: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ослабление позиций государства в отношении обеспечения изучения и развития русского языка;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вторжение в русскую культуру иноязычной лексики;</a:t>
            </a:r>
          </a:p>
          <a:p>
            <a:r>
              <a:rPr lang="ru-RU" dirty="0">
                <a:solidFill>
                  <a:schemeClr val="tx1"/>
                </a:solidFill>
              </a:rPr>
              <a:t>р</a:t>
            </a:r>
            <a:r>
              <a:rPr lang="ru-RU" dirty="0" smtClean="0">
                <a:solidFill>
                  <a:schemeClr val="tx1"/>
                </a:solidFill>
              </a:rPr>
              <a:t>асширение пользования иностранными языками в рекламе, бизнесе, средствах массовой информации;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угроза русскому языку: лексическому составу, стилевой структуре, принципам и правилам литературной нормы.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1507774"/>
          </a:xfrm>
        </p:spPr>
        <p:txBody>
          <a:bodyPr/>
          <a:lstStyle/>
          <a:p>
            <a:r>
              <a:rPr lang="ru-RU" sz="2800" dirty="0"/>
              <a:t>Соотношение пределов использования общефедерального государственного языка и государственного языка республик в составе Российской Федерации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2105436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137322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2800" dirty="0"/>
              <a:t>Государственный язык Российской Федерации как рабочий язык государственных органов </a:t>
            </a:r>
            <a:r>
              <a:rPr lang="ru-RU" sz="2800" dirty="0" smtClean="0"/>
              <a:t>России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Блок-схема: карточка 4"/>
          <p:cNvSpPr/>
          <p:nvPr/>
        </p:nvSpPr>
        <p:spPr>
          <a:xfrm>
            <a:off x="1115616" y="2276872"/>
            <a:ext cx="2448272" cy="3312368"/>
          </a:xfrm>
          <a:prstGeom prst="flowChartPunchedCar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Закон РФ от 25 октября 1991 г. № 1807-1 «О языках народов РФ»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707904" y="3717032"/>
            <a:ext cx="1944216" cy="720080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6012160" y="2276872"/>
            <a:ext cx="2520280" cy="3312368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Признание русского языка как </a:t>
            </a:r>
            <a:r>
              <a:rPr lang="ru-RU" sz="2400" b="1" dirty="0" err="1" smtClean="0">
                <a:solidFill>
                  <a:schemeClr val="tx1"/>
                </a:solidFill>
              </a:rPr>
              <a:t>государ-ственного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2022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Государственным языком Российской Федерации на всей ее территории является русский язык</a:t>
            </a:r>
            <a:endParaRPr lang="ru-RU" sz="4000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Конституция РФ. Статья 68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775236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132857"/>
            <a:ext cx="7745505" cy="3993306"/>
          </a:xfrm>
        </p:spPr>
        <p:txBody>
          <a:bodyPr/>
          <a:lstStyle/>
          <a:p>
            <a:pPr marL="777240" lvl="2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2800" dirty="0"/>
              <a:t>Государственный язык Российской Федерации как рабочий язык государственных органов России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Блок-схема: карточка 4"/>
          <p:cNvSpPr/>
          <p:nvPr/>
        </p:nvSpPr>
        <p:spPr>
          <a:xfrm>
            <a:off x="899592" y="2132856"/>
            <a:ext cx="2160240" cy="1584176"/>
          </a:xfrm>
          <a:prstGeom prst="flowChartPunchedCar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Конституция РФ 1993 г.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Блок-схема: карточка 5"/>
          <p:cNvSpPr/>
          <p:nvPr/>
        </p:nvSpPr>
        <p:spPr>
          <a:xfrm>
            <a:off x="893920" y="4221088"/>
            <a:ext cx="2165912" cy="1800200"/>
          </a:xfrm>
          <a:prstGeom prst="flowChartPunchedCard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Федеральный закон от 1 июня 2005 г. № 53-ФЗ «О </a:t>
            </a:r>
            <a:r>
              <a:rPr lang="ru-RU" b="1" dirty="0" err="1" smtClean="0">
                <a:solidFill>
                  <a:srgbClr val="C00000"/>
                </a:solidFill>
              </a:rPr>
              <a:t>госуарственном</a:t>
            </a:r>
            <a:r>
              <a:rPr lang="ru-RU" b="1" dirty="0" smtClean="0">
                <a:solidFill>
                  <a:srgbClr val="C00000"/>
                </a:solidFill>
              </a:rPr>
              <a:t> языке РФ»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131840" y="2852936"/>
            <a:ext cx="1440160" cy="57606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131840" y="4725144"/>
            <a:ext cx="1440160" cy="57606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данные 8"/>
          <p:cNvSpPr/>
          <p:nvPr/>
        </p:nvSpPr>
        <p:spPr>
          <a:xfrm>
            <a:off x="4499992" y="2381444"/>
            <a:ext cx="4032448" cy="3672408"/>
          </a:xfrm>
          <a:prstGeom prst="flowChartInputOutp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Утвержде-ние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err="1" smtClean="0">
                <a:solidFill>
                  <a:schemeClr val="tx1"/>
                </a:solidFill>
              </a:rPr>
              <a:t>государ-ственного</a:t>
            </a:r>
            <a:r>
              <a:rPr lang="ru-RU" sz="3200" b="1" dirty="0" smtClean="0">
                <a:solidFill>
                  <a:schemeClr val="tx1"/>
                </a:solidFill>
              </a:rPr>
              <a:t> языка РФ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0440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Статус русского языка как государственного языка Российской Федерации предусматривает обязательность использования русского языка в сферах, определенных  Федеральным Законом «Русский язык как государственный язык Российской Федерации», Законом Российской Федерации от 25 октября 1991 г. «О языках народов Российской Федерации» и иными нормативными правовыми актами Российской Федерации, его защиту и поддержку, а также обеспечение права граждан РФ на пользование государственным языком Российской Федерации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Государственный язык Российской Федерации как рабочий язык государственных органов России</a:t>
            </a:r>
          </a:p>
        </p:txBody>
      </p:sp>
    </p:spTree>
    <p:extLst>
      <p:ext uri="{BB962C8B-B14F-4D97-AF65-F5344CB8AC3E}">
        <p14:creationId xmlns="" xmlns:p14="http://schemas.microsoft.com/office/powerpoint/2010/main" val="9727032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2753</TotalTime>
  <Words>1224</Words>
  <Application>Microsoft Office PowerPoint</Application>
  <PresentationFormat>Экран (4:3)</PresentationFormat>
  <Paragraphs>101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Твердый переплет</vt:lpstr>
      <vt:lpstr>Русский язык как государственный язык Российской Федерации</vt:lpstr>
      <vt:lpstr>Слайд 2</vt:lpstr>
      <vt:lpstr>Понятие «государственный язык»</vt:lpstr>
      <vt:lpstr>Соотношение пределов использования общефедерального государственного языка и государственного языка республик в составе Российской Федерации</vt:lpstr>
      <vt:lpstr>Соотношение пределов использования общефедерального государственного языка и государственного языка республик в составе Российской Федерации</vt:lpstr>
      <vt:lpstr>Государственный язык Российской Федерации как рабочий язык государственных органов России </vt:lpstr>
      <vt:lpstr>Конституция РФ. Статья 68</vt:lpstr>
      <vt:lpstr>Государственный язык Российской Федерации как рабочий язык государственных органов России </vt:lpstr>
      <vt:lpstr>Государственный язык Российской Федерации как рабочий язык государственных органов России</vt:lpstr>
      <vt:lpstr>Слайд 10</vt:lpstr>
      <vt:lpstr>Государственный язык Российской Федерации</vt:lpstr>
      <vt:lpstr>53-ФЗ</vt:lpstr>
      <vt:lpstr>Федеральный закон от 1 июня 2005 г. «О государственном языке Российской Федерации» </vt:lpstr>
      <vt:lpstr>Правовое обеспечение условий функционирования языка как государственного</vt:lpstr>
      <vt:lpstr>Правовое обеспечение условий функционирования языка как государственного. </vt:lpstr>
      <vt:lpstr>Правовое обеспечение условий функционирования языка как государственного</vt:lpstr>
      <vt:lpstr>Федеральный закон от 27 июля 2004 г. № 79-ФЗ «О государственной гражданской службе»</vt:lpstr>
      <vt:lpstr>Федеральный закон от 28 марта 1998 г. № 53-Фз «О воинской обязанности и военной службе»</vt:lpstr>
      <vt:lpstr>Государственная политика по защите этнокультурной языковой среды</vt:lpstr>
      <vt:lpstr>Государственная политика по защите этнокультурной языковой среды</vt:lpstr>
      <vt:lpstr>Государственная политика по защите этнокультурной языковой среды</vt:lpstr>
      <vt:lpstr>Государственная политика по защите этнокультурной языковой среды</vt:lpstr>
      <vt:lpstr>Современный литературный язык</vt:lpstr>
      <vt:lpstr>Ст. 1.6. ФЗ «О государственном языке Российской Федерации» </vt:lpstr>
      <vt:lpstr>Нормы русского языка как государственного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повышения квалификации специалистов по вопросам функционирования русского языка как государственного языка Российской Федерации</dc:title>
  <cp:lastModifiedBy>user-pc</cp:lastModifiedBy>
  <cp:revision>328</cp:revision>
  <dcterms:modified xsi:type="dcterms:W3CDTF">2020-09-01T13:33:43Z</dcterms:modified>
</cp:coreProperties>
</file>