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1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F23A03-036F-4F6B-B380-A956C1FFB883}" v="211" dt="2020-11-19T09:00:54.254"/>
    <p1510:client id="{A71D0DB0-1888-401C-B50A-3821F1CB84A7}" v="518" dt="2020-11-19T09:38:40.350"/>
    <p1510:client id="{BD50E49D-E5B6-4E82-BC67-9C05D91764C0}" v="194" dt="2020-11-19T10:04:32.021"/>
    <p1510:client id="{E371292B-A4E8-415D-ACAB-A1D6FD18AF96}" v="478" dt="2020-11-22T13:13:46.4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82" autoAdjust="0"/>
    <p:restoredTop sz="94660"/>
  </p:normalViewPr>
  <p:slideViewPr>
    <p:cSldViewPr snapToGrid="0">
      <p:cViewPr varScale="1">
        <p:scale>
          <a:sx n="52" d="100"/>
          <a:sy n="52" d="100"/>
        </p:scale>
        <p:origin x="-64" y="-3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=""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45331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9345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=""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=""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=""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1305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=""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38283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=""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61999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733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35955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99770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89042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=""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=""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38760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16579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288696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3997" r:id="rId2"/>
    <p:sldLayoutId id="2147483998" r:id="rId3"/>
    <p:sldLayoutId id="2147483999" r:id="rId4"/>
    <p:sldLayoutId id="2147484000" r:id="rId5"/>
    <p:sldLayoutId id="2147483994" r:id="rId6"/>
    <p:sldLayoutId id="2147483990" r:id="rId7"/>
    <p:sldLayoutId id="2147483991" r:id="rId8"/>
    <p:sldLayoutId id="2147483992" r:id="rId9"/>
    <p:sldLayoutId id="2147483993" r:id="rId10"/>
    <p:sldLayoutId id="2147483995" r:id="rId11"/>
  </p:sldLayoutIdLst>
  <p:hf sldNum="0"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7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lnSpc>
          <a:spcPct val="12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94">
            <a:extLst>
              <a:ext uri="{FF2B5EF4-FFF2-40B4-BE49-F238E27FC236}">
                <a16:creationId xmlns="" xmlns:a16="http://schemas.microsoft.com/office/drawing/2014/main" id="{E08D4B6A-8113-4DFB-B82E-B60CAC8E0A5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="" xmlns:a16="http://schemas.microsoft.com/office/drawing/2014/main" id="{9822E561-F97C-4CBB-A9A6-A6BF6317BC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09235" y="863695"/>
            <a:ext cx="3511233" cy="3779995"/>
          </a:xfrm>
        </p:spPr>
        <p:txBody>
          <a:bodyPr anchor="ctr"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Corbel"/>
                <a:cs typeface="Calibri Light"/>
              </a:rPr>
              <a:t>Владимир </a:t>
            </a:r>
            <a:r>
              <a:rPr lang="ru-RU" dirty="0" err="1">
                <a:solidFill>
                  <a:schemeClr val="tx1"/>
                </a:solidFill>
                <a:latin typeface="Corbel"/>
                <a:cs typeface="Calibri Light"/>
              </a:rPr>
              <a:t>Маяковский,биография</a:t>
            </a:r>
            <a:r>
              <a:rPr lang="ru-RU" dirty="0">
                <a:solidFill>
                  <a:schemeClr val="tx1"/>
                </a:solidFill>
                <a:latin typeface="Corbel"/>
                <a:cs typeface="Calibri Light"/>
              </a:rPr>
              <a:t> и парадокс</a:t>
            </a:r>
            <a:endParaRPr lang="ru-RU" dirty="0">
              <a:solidFill>
                <a:schemeClr val="tx1"/>
              </a:solidFill>
              <a:latin typeface="Corbel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09236" y="4739780"/>
            <a:ext cx="3511233" cy="114705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ru-RU">
                <a:cs typeface="Calibri"/>
              </a:rPr>
              <a:t>Презентацию сделала </a:t>
            </a:r>
          </a:p>
          <a:p>
            <a:pPr>
              <a:lnSpc>
                <a:spcPct val="110000"/>
              </a:lnSpc>
            </a:pPr>
            <a:r>
              <a:rPr lang="ru-RU">
                <a:cs typeface="Calibri"/>
              </a:rPr>
              <a:t>Ашимова Ильмира</a:t>
            </a:r>
          </a:p>
          <a:p>
            <a:pPr>
              <a:lnSpc>
                <a:spcPct val="110000"/>
              </a:lnSpc>
            </a:pPr>
            <a:r>
              <a:rPr lang="ru-RU">
                <a:cs typeface="Calibri"/>
              </a:rPr>
              <a:t>Группа: 2жив2</a:t>
            </a:r>
          </a:p>
        </p:txBody>
      </p:sp>
      <p:pic>
        <p:nvPicPr>
          <p:cNvPr id="4" name="Рисунок 4" descr="Изображение выглядит как галстук, носит, костюм, мужчи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C3C3629D-7D8B-426E-B6CD-28B44801E4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5407" r="-2" b="9303"/>
          <a:stretch/>
        </p:blipFill>
        <p:spPr>
          <a:xfrm>
            <a:off x="20" y="10"/>
            <a:ext cx="7537685" cy="6857990"/>
          </a:xfrm>
          <a:prstGeom prst="rect">
            <a:avLst/>
          </a:prstGeom>
        </p:spPr>
      </p:pic>
      <p:sp>
        <p:nvSpPr>
          <p:cNvPr id="99" name="Rectangle 98">
            <a:extLst>
              <a:ext uri="{FF2B5EF4-FFF2-40B4-BE49-F238E27FC236}">
                <a16:creationId xmlns="" xmlns:a16="http://schemas.microsoft.com/office/drawing/2014/main" id="{B01B0E58-A5C8-4CDA-A2E0-35DF94E598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109235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135165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B8DD2392-397B-48BF-BEFA-EA1FB881CA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карта&#10;&#10;Автоматически созданное описание">
            <a:extLst>
              <a:ext uri="{FF2B5EF4-FFF2-40B4-BE49-F238E27FC236}">
                <a16:creationId xmlns="" xmlns:a16="http://schemas.microsoft.com/office/drawing/2014/main" id="{C9277E9B-8979-4734-80B2-7D0F2A45B6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</a:blip>
          <a:srcRect t="506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B6879F2-1388-4569-BC29-80C686259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5199" y="1289100"/>
            <a:ext cx="10261602" cy="38076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Corbel"/>
              </a:rPr>
              <a:t>Дуализм Маяковского ярко проявлялся на протяжении всей его жизни. Лиричность пересекалась с его революционным бунтом. Новая социалистическая революционная власть пыталась эксплуатировать образы созданные Маяковским. В целом Маяковский этому и не сопротивлялся. В творчестве Маяковского мы можем разглядеть романтичность его натуры, но можем рассмотреть и революционность, бунтарство. Изюминкой его творчества является то, что всякий изучающий его литературные произведения может найти что-то своё. </a:t>
            </a:r>
          </a:p>
        </p:txBody>
      </p:sp>
    </p:spTree>
    <p:extLst>
      <p:ext uri="{BB962C8B-B14F-4D97-AF65-F5344CB8AC3E}">
        <p14:creationId xmlns="" xmlns:p14="http://schemas.microsoft.com/office/powerpoint/2010/main" val="30609628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="" xmlns:a16="http://schemas.microsoft.com/office/drawing/2014/main" id="{E6C8E6EB-4C59-429B-97E4-72A058CFC4F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Rectangle 11">
            <a:extLst>
              <a:ext uri="{FF2B5EF4-FFF2-40B4-BE49-F238E27FC236}">
                <a16:creationId xmlns="" xmlns:a16="http://schemas.microsoft.com/office/drawing/2014/main" id="{B5B90362-AFCC-46A9-B41C-A257A8C5B3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13">
            <a:extLst>
              <a:ext uri="{FF2B5EF4-FFF2-40B4-BE49-F238E27FC236}">
                <a16:creationId xmlns="" xmlns:a16="http://schemas.microsoft.com/office/drawing/2014/main" id="{F71EF7F1-38BA-471D-8CD4-2A9AE8E355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1" name="Rectangle 15">
            <a:extLst>
              <a:ext uri="{FF2B5EF4-FFF2-40B4-BE49-F238E27FC236}">
                <a16:creationId xmlns="" xmlns:a16="http://schemas.microsoft.com/office/drawing/2014/main" id="{B8DD2392-397B-48BF-BEFA-EA1FB881CA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текст, цветной, ребенок, воздушный змей&#10;&#10;Автоматически созданное описание">
            <a:extLst>
              <a:ext uri="{FF2B5EF4-FFF2-40B4-BE49-F238E27FC236}">
                <a16:creationId xmlns="" xmlns:a16="http://schemas.microsoft.com/office/drawing/2014/main" id="{7A333889-9611-42ED-89C6-3DDEC86A1D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alphaModFix amt="40000"/>
          </a:blip>
          <a:srcRect t="11182" b="1096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86B6492-6A37-4CA4-8624-D46919201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3870" y="702156"/>
            <a:ext cx="10144260" cy="1013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ВЛАДИМИР МАЯКОВСКИЙ КАК ХУДОЖНИК РЕВОЛЮЦИИ</a:t>
            </a:r>
            <a:endParaRPr lang="en-US" sz="2800" b="0" kern="1200" cap="all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220890B-5C72-4898-AFB2-60B2C64B9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65199" y="2180496"/>
            <a:ext cx="10261602" cy="367830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dirty="0">
                <a:ea typeface="+mn-lt"/>
                <a:cs typeface="+mn-lt"/>
              </a:rPr>
              <a:t>В 1917 </a:t>
            </a:r>
            <a:r>
              <a:rPr lang="en-US" sz="2400" dirty="0" err="1">
                <a:ea typeface="+mn-lt"/>
                <a:cs typeface="+mn-lt"/>
              </a:rPr>
              <a:t>году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произошла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первая</a:t>
            </a:r>
            <a:r>
              <a:rPr lang="en-US" sz="2400" dirty="0">
                <a:ea typeface="+mn-lt"/>
                <a:cs typeface="+mn-lt"/>
              </a:rPr>
              <a:t> в </a:t>
            </a:r>
            <a:r>
              <a:rPr lang="en-US" sz="2400" dirty="0" err="1">
                <a:ea typeface="+mn-lt"/>
                <a:cs typeface="+mn-lt"/>
              </a:rPr>
              <a:t>мире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социалистическая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революция</a:t>
            </a:r>
            <a:r>
              <a:rPr lang="en-US" sz="2400" dirty="0">
                <a:ea typeface="+mn-lt"/>
                <a:cs typeface="+mn-lt"/>
              </a:rPr>
              <a:t>. </a:t>
            </a:r>
            <a:r>
              <a:rPr lang="en-US" sz="2400" dirty="0" err="1">
                <a:ea typeface="+mn-lt"/>
                <a:cs typeface="+mn-lt"/>
              </a:rPr>
              <a:t>Многие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художники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всех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течений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сотрудничали</a:t>
            </a:r>
            <a:r>
              <a:rPr lang="en-US" sz="2400" dirty="0">
                <a:ea typeface="+mn-lt"/>
                <a:cs typeface="+mn-lt"/>
              </a:rPr>
              <a:t> с </a:t>
            </a:r>
            <a:r>
              <a:rPr lang="en-US" sz="2400" dirty="0" err="1">
                <a:ea typeface="+mn-lt"/>
                <a:cs typeface="+mn-lt"/>
              </a:rPr>
              <a:t>советской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властью</a:t>
            </a:r>
            <a:endParaRPr lang="en-US" sz="2400" dirty="0" err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2400" dirty="0" err="1">
                <a:ea typeface="+mn-lt"/>
                <a:cs typeface="+mn-lt"/>
              </a:rPr>
              <a:t>Искусство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должно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было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быть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демократизировано</a:t>
            </a:r>
            <a:r>
              <a:rPr lang="en-US" sz="2400" dirty="0">
                <a:ea typeface="+mn-lt"/>
                <a:cs typeface="+mn-lt"/>
              </a:rPr>
              <a:t>, </a:t>
            </a:r>
            <a:r>
              <a:rPr lang="en-US" sz="2400" dirty="0" err="1">
                <a:ea typeface="+mn-lt"/>
                <a:cs typeface="+mn-lt"/>
              </a:rPr>
              <a:t>художественное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производство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перенесено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из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частной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сферы</a:t>
            </a:r>
            <a:r>
              <a:rPr lang="en-US" sz="2400" dirty="0">
                <a:ea typeface="+mn-lt"/>
                <a:cs typeface="+mn-lt"/>
              </a:rPr>
              <a:t> в </a:t>
            </a:r>
            <a:r>
              <a:rPr lang="en-US" sz="2400" dirty="0" err="1">
                <a:ea typeface="+mn-lt"/>
                <a:cs typeface="+mn-lt"/>
              </a:rPr>
              <a:t>Общественную</a:t>
            </a:r>
            <a:r>
              <a:rPr lang="en-US" sz="2400" dirty="0">
                <a:ea typeface="+mn-lt"/>
                <a:cs typeface="+mn-lt"/>
              </a:rPr>
              <a:t>, а "</a:t>
            </a:r>
            <a:r>
              <a:rPr lang="en-US" sz="2400" dirty="0" err="1">
                <a:ea typeface="+mn-lt"/>
                <a:cs typeface="+mn-lt"/>
              </a:rPr>
              <a:t>улицы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должны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были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превратиться</a:t>
            </a:r>
            <a:r>
              <a:rPr lang="en-US" sz="2400" dirty="0">
                <a:ea typeface="+mn-lt"/>
                <a:cs typeface="+mn-lt"/>
              </a:rPr>
              <a:t> в </a:t>
            </a:r>
            <a:r>
              <a:rPr lang="en-US" sz="2400" dirty="0" err="1">
                <a:ea typeface="+mn-lt"/>
                <a:cs typeface="+mn-lt"/>
              </a:rPr>
              <a:t>праздник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искусства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для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всех</a:t>
            </a:r>
            <a:r>
              <a:rPr lang="en-US" sz="2400" dirty="0">
                <a:ea typeface="+mn-lt"/>
                <a:cs typeface="+mn-lt"/>
              </a:rPr>
              <a:t>". </a:t>
            </a:r>
            <a:r>
              <a:rPr lang="en-US" sz="2400" dirty="0" err="1">
                <a:ea typeface="+mn-lt"/>
                <a:cs typeface="+mn-lt"/>
              </a:rPr>
              <a:t>Таковы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были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лозунги</a:t>
            </a:r>
            <a:r>
              <a:rPr lang="en-US" sz="2400" dirty="0">
                <a:ea typeface="+mn-lt"/>
                <a:cs typeface="+mn-lt"/>
              </a:rPr>
              <a:t>. </a:t>
            </a:r>
            <a:r>
              <a:rPr lang="en-US" sz="2400" dirty="0" err="1">
                <a:ea typeface="+mn-lt"/>
                <a:cs typeface="+mn-lt"/>
              </a:rPr>
              <a:t>Которые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не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обошли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стороной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Владимира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>
                <a:ea typeface="+mn-lt"/>
                <a:cs typeface="+mn-lt"/>
              </a:rPr>
              <a:t>Маяковского</a:t>
            </a:r>
            <a:endParaRPr lang="en-US" sz="2400" dirty="0" err="1"/>
          </a:p>
        </p:txBody>
      </p:sp>
    </p:spTree>
    <p:extLst>
      <p:ext uri="{BB962C8B-B14F-4D97-AF65-F5344CB8AC3E}">
        <p14:creationId xmlns="" xmlns:p14="http://schemas.microsoft.com/office/powerpoint/2010/main" val="25084062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6C8E6EB-4C59-429B-97E4-72A058CFC4F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B5B90362-AFCC-46A9-B41C-A257A8C5B3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F71EF7F1-38BA-471D-8CD4-2A9AE8E355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3CED7894-4F62-4A6C-8DB5-DB5BE08E9C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C0A8045-70F1-45BA-92AC-19E1972D8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4678" y="457741"/>
            <a:ext cx="3568661" cy="118872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 b="0" kern="1200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Окно сатиры "роста"</a:t>
            </a:r>
          </a:p>
        </p:txBody>
      </p:sp>
      <p:pic>
        <p:nvPicPr>
          <p:cNvPr id="3" name="Рисунок 3" descr="Изображение выглядит как рубашка&#10;&#10;Автоматически созданное описание">
            <a:extLst>
              <a:ext uri="{FF2B5EF4-FFF2-40B4-BE49-F238E27FC236}">
                <a16:creationId xmlns="" xmlns:a16="http://schemas.microsoft.com/office/drawing/2014/main" id="{BDE715B8-273E-4DF1-B992-6AB0849659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791" r="-1" b="4925"/>
          <a:stretch/>
        </p:blipFill>
        <p:spPr>
          <a:xfrm>
            <a:off x="20" y="10"/>
            <a:ext cx="7537685" cy="685799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E536F3B4-50F6-4C52-8F76-4EB1214719D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042147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4380D77-D2EC-4959-BFDE-C8FE2C6BD8EC}"/>
              </a:ext>
            </a:extLst>
          </p:cNvPr>
          <p:cNvSpPr txBox="1"/>
          <p:nvPr/>
        </p:nvSpPr>
        <p:spPr>
          <a:xfrm>
            <a:off x="8013433" y="2340864"/>
            <a:ext cx="3568661" cy="363448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45720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Стремясь быстро реагировать на текущие события, Михаил Черемных в 1920 году вывесил в витрине русского телеграфного агентства (рост) в Москве раскрашенный от руки плакат. Это положило начало сатирическим плакатам, главным представителем которых стал художник и поэт Владимир Маяковский. Более ста ассистентов воспроизводили раскрашенные вручную московские плакаты по шаблонам, часто делая 300 копий. Трафареты были отправлены в другие города. В дни, предшествовавшие радио, эти плакаты сообщали новости быстрее, чем газеты.</a:t>
            </a: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7634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E6C8E6EB-4C59-429B-97E4-72A058CFC4F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B5B90362-AFCC-46A9-B41C-A257A8C5B3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F71EF7F1-38BA-471D-8CD4-2A9AE8E355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C0524398-BFB4-4C4A-8317-83B8729F9B2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E08D4B6A-8113-4DFB-B82E-B60CAC8E0A5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9822E561-F97C-4CBB-A9A6-A6BF6317BC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B01B0E58-A5C8-4CDA-A2E0-35DF94E598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Рисунок 7" descr="Изображение выглядит как стол&#10;&#10;Автоматически созданное описание">
            <a:extLst>
              <a:ext uri="{FF2B5EF4-FFF2-40B4-BE49-F238E27FC236}">
                <a16:creationId xmlns="" xmlns:a16="http://schemas.microsoft.com/office/drawing/2014/main" id="{39FB307E-40F2-4B6D-B2DF-8DEC0EB8D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4146" r="24029"/>
          <a:stretch/>
        </p:blipFill>
        <p:spPr>
          <a:xfrm>
            <a:off x="4654295" y="10"/>
            <a:ext cx="7537705" cy="685799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2D1035E-AD25-445C-B504-F001B8E1CB3F}"/>
              </a:ext>
            </a:extLst>
          </p:cNvPr>
          <p:cNvSpPr txBox="1"/>
          <p:nvPr/>
        </p:nvSpPr>
        <p:spPr>
          <a:xfrm>
            <a:off x="439947" y="655608"/>
            <a:ext cx="4353464" cy="60016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err="1"/>
              <a:t>За</a:t>
            </a:r>
            <a:r>
              <a:rPr lang="en-US" sz="2400" dirty="0"/>
              <a:t> </a:t>
            </a:r>
            <a:r>
              <a:rPr lang="en-US" sz="2400" dirty="0" err="1"/>
              <a:t>два</a:t>
            </a:r>
            <a:r>
              <a:rPr lang="en-US" sz="2400" dirty="0"/>
              <a:t> с </a:t>
            </a:r>
            <a:r>
              <a:rPr lang="en-US" sz="2400" dirty="0" err="1"/>
              <a:t>лишним</a:t>
            </a:r>
            <a:r>
              <a:rPr lang="en-US" sz="2400" dirty="0"/>
              <a:t> </a:t>
            </a:r>
            <a:r>
              <a:rPr lang="en-US" sz="2400" dirty="0" err="1"/>
              <a:t>года</a:t>
            </a:r>
            <a:r>
              <a:rPr lang="en-US" sz="2400" dirty="0"/>
              <a:t> </a:t>
            </a:r>
            <a:r>
              <a:rPr lang="en-US" sz="2400" dirty="0" err="1"/>
              <a:t>было</a:t>
            </a:r>
            <a:r>
              <a:rPr lang="en-US" sz="2400" dirty="0"/>
              <a:t> </a:t>
            </a:r>
            <a:r>
              <a:rPr lang="en-US" sz="2400" dirty="0" err="1"/>
              <a:t>изготовлено</a:t>
            </a:r>
            <a:r>
              <a:rPr lang="en-US" sz="2400" dirty="0"/>
              <a:t> </a:t>
            </a:r>
            <a:r>
              <a:rPr lang="en-US" sz="2400" dirty="0" err="1"/>
              <a:t>более</a:t>
            </a:r>
            <a:r>
              <a:rPr lang="en-US" sz="2400" dirty="0"/>
              <a:t> 1600 </a:t>
            </a:r>
            <a:r>
              <a:rPr lang="en-US" sz="2400" dirty="0" err="1"/>
              <a:t>плакатов</a:t>
            </a:r>
            <a:r>
              <a:rPr lang="en-US" sz="2400" dirty="0"/>
              <a:t>, </a:t>
            </a:r>
            <a:r>
              <a:rPr lang="en-US" sz="2400" dirty="0" err="1"/>
              <a:t>почти</a:t>
            </a:r>
            <a:r>
              <a:rPr lang="en-US" sz="2400" dirty="0"/>
              <a:t> </a:t>
            </a:r>
            <a:r>
              <a:rPr lang="en-US" sz="2400" dirty="0" err="1"/>
              <a:t>для</a:t>
            </a:r>
            <a:r>
              <a:rPr lang="en-US" sz="2400" dirty="0"/>
              <a:t> </a:t>
            </a:r>
            <a:r>
              <a:rPr lang="en-US" sz="2400" dirty="0" err="1"/>
              <a:t>все</a:t>
            </a:r>
            <a:r>
              <a:rPr lang="en-US" sz="2400" dirty="0"/>
              <a:t> </a:t>
            </a:r>
            <a:r>
              <a:rPr lang="en-US" sz="2400" dirty="0" err="1"/>
              <a:t>эти</a:t>
            </a:r>
            <a:r>
              <a:rPr lang="en-US" sz="2400" dirty="0"/>
              <a:t> </a:t>
            </a:r>
            <a:r>
              <a:rPr lang="en-US" sz="2400" dirty="0" err="1"/>
              <a:t>произведения</a:t>
            </a:r>
            <a:r>
              <a:rPr lang="en-US" sz="2400" dirty="0"/>
              <a:t> </a:t>
            </a:r>
            <a:r>
              <a:rPr lang="en-US" sz="2400" dirty="0" err="1"/>
              <a:t>Маяковский</a:t>
            </a:r>
            <a:r>
              <a:rPr lang="en-US" sz="2400" dirty="0"/>
              <a:t> </a:t>
            </a:r>
            <a:r>
              <a:rPr lang="en-US" sz="2400" dirty="0" err="1"/>
              <a:t>снабдил</a:t>
            </a:r>
            <a:r>
              <a:rPr lang="en-US" sz="2400" dirty="0"/>
              <a:t> </a:t>
            </a:r>
            <a:r>
              <a:rPr lang="en-US" sz="2400" dirty="0" err="1"/>
              <a:t>текстом</a:t>
            </a:r>
            <a:r>
              <a:rPr lang="en-US" sz="2400" dirty="0"/>
              <a:t>. </a:t>
            </a:r>
            <a:r>
              <a:rPr lang="en-US" sz="2400" dirty="0" err="1"/>
              <a:t>Эта</a:t>
            </a:r>
            <a:r>
              <a:rPr lang="en-US" sz="2400" dirty="0"/>
              <a:t> </a:t>
            </a:r>
            <a:r>
              <a:rPr lang="en-US" sz="2400" dirty="0" err="1"/>
              <a:t>работа</a:t>
            </a:r>
            <a:r>
              <a:rPr lang="en-US" sz="2400" dirty="0"/>
              <a:t> </a:t>
            </a:r>
            <a:r>
              <a:rPr lang="en-US" sz="2400" dirty="0" err="1"/>
              <a:t>была</a:t>
            </a:r>
            <a:r>
              <a:rPr lang="en-US" sz="2400" dirty="0"/>
              <a:t> </a:t>
            </a:r>
            <a:r>
              <a:rPr lang="en-US" sz="2400" dirty="0" err="1"/>
              <a:t>одниой</a:t>
            </a:r>
            <a:r>
              <a:rPr lang="en-US" sz="2400" dirty="0"/>
              <a:t> </a:t>
            </a:r>
            <a:r>
              <a:rPr lang="en-US" sz="2400" dirty="0" err="1"/>
              <a:t>из</a:t>
            </a:r>
            <a:r>
              <a:rPr lang="en-US" sz="2400" dirty="0"/>
              <a:t> </a:t>
            </a:r>
            <a:r>
              <a:rPr lang="en-US" sz="2400" dirty="0" err="1"/>
              <a:t>центральных</a:t>
            </a:r>
            <a:r>
              <a:rPr lang="en-US" sz="2400" dirty="0"/>
              <a:t> </a:t>
            </a:r>
            <a:r>
              <a:rPr lang="en-US" sz="2400" dirty="0" err="1"/>
              <a:t>работ</a:t>
            </a:r>
            <a:r>
              <a:rPr lang="en-US" sz="2400" dirty="0"/>
              <a:t>, </a:t>
            </a:r>
            <a:r>
              <a:rPr lang="en-US" sz="2400" dirty="0" err="1"/>
              <a:t>обращения</a:t>
            </a:r>
            <a:r>
              <a:rPr lang="en-US" sz="2400" dirty="0"/>
              <a:t> к </a:t>
            </a:r>
            <a:r>
              <a:rPr lang="en-US" sz="2400" dirty="0" err="1"/>
              <a:t>новому</a:t>
            </a:r>
            <a:r>
              <a:rPr lang="en-US" sz="2400" dirty="0"/>
              <a:t> </a:t>
            </a:r>
            <a:r>
              <a:rPr lang="en-US" sz="2400" dirty="0" err="1"/>
              <a:t>читателю</a:t>
            </a:r>
            <a:r>
              <a:rPr lang="en-US" sz="2400" dirty="0"/>
              <a:t>. </a:t>
            </a:r>
            <a:r>
              <a:rPr lang="en-US" sz="2400" dirty="0" err="1"/>
              <a:t>Новый</a:t>
            </a:r>
            <a:r>
              <a:rPr lang="en-US" sz="2400" dirty="0"/>
              <a:t> "</a:t>
            </a:r>
            <a:r>
              <a:rPr lang="en-US" sz="2400" dirty="0" err="1"/>
              <a:t>язык</a:t>
            </a:r>
            <a:r>
              <a:rPr lang="en-US" sz="2400" dirty="0"/>
              <a:t>" </a:t>
            </a:r>
            <a:r>
              <a:rPr lang="en-US" sz="2400" dirty="0" err="1"/>
              <a:t>объединил</a:t>
            </a:r>
            <a:r>
              <a:rPr lang="en-US" sz="2400" dirty="0"/>
              <a:t> </a:t>
            </a:r>
            <a:r>
              <a:rPr lang="en-US" sz="2400" dirty="0" err="1"/>
              <a:t>слово</a:t>
            </a:r>
            <a:r>
              <a:rPr lang="en-US" sz="2400" dirty="0"/>
              <a:t> и </a:t>
            </a:r>
            <a:r>
              <a:rPr lang="en-US" sz="2400" dirty="0" err="1"/>
              <a:t>образ</a:t>
            </a:r>
            <a:r>
              <a:rPr lang="en-US" sz="2400" dirty="0"/>
              <a:t>. </a:t>
            </a:r>
            <a:r>
              <a:rPr lang="en-US" sz="2400" dirty="0" err="1"/>
              <a:t>Преобладали</a:t>
            </a:r>
            <a:r>
              <a:rPr lang="en-US" sz="2400" dirty="0"/>
              <a:t> </a:t>
            </a:r>
            <a:r>
              <a:rPr lang="en-US" sz="2400" dirty="0" err="1"/>
              <a:t>многомерные</a:t>
            </a:r>
            <a:r>
              <a:rPr lang="en-US" sz="2400" dirty="0"/>
              <a:t> </a:t>
            </a:r>
            <a:r>
              <a:rPr lang="en-US" sz="2400" dirty="0" err="1"/>
              <a:t>символы</a:t>
            </a:r>
            <a:r>
              <a:rPr lang="en-US" sz="2400" dirty="0"/>
              <a:t>, а </a:t>
            </a:r>
            <a:r>
              <a:rPr lang="en-US" sz="2400" dirty="0" err="1"/>
              <a:t>образы</a:t>
            </a:r>
            <a:r>
              <a:rPr lang="en-US" sz="2400" dirty="0"/>
              <a:t> </a:t>
            </a:r>
            <a:r>
              <a:rPr lang="en-US" sz="2400" dirty="0" err="1"/>
              <a:t>подчеркивали</a:t>
            </a:r>
            <a:r>
              <a:rPr lang="en-US" sz="2400" dirty="0"/>
              <a:t> </a:t>
            </a:r>
            <a:r>
              <a:rPr lang="en-US" sz="2400" dirty="0" err="1"/>
              <a:t>слова</a:t>
            </a:r>
            <a:r>
              <a:rPr lang="en-US" sz="2400" dirty="0"/>
              <a:t>. </a:t>
            </a:r>
            <a:r>
              <a:rPr lang="en-US" sz="2400" dirty="0" err="1"/>
              <a:t>Ритмический</a:t>
            </a:r>
            <a:r>
              <a:rPr lang="en-US" sz="2400" dirty="0"/>
              <a:t> </a:t>
            </a:r>
            <a:r>
              <a:rPr lang="en-US" sz="2400" dirty="0" err="1"/>
              <a:t>язык</a:t>
            </a:r>
            <a:r>
              <a:rPr lang="en-US" sz="2400" dirty="0"/>
              <a:t> и </a:t>
            </a:r>
            <a:r>
              <a:rPr lang="en-US" sz="2400" dirty="0" err="1"/>
              <a:t>обращение</a:t>
            </a:r>
            <a:r>
              <a:rPr lang="en-US" sz="2400" dirty="0"/>
              <a:t> </a:t>
            </a:r>
            <a:r>
              <a:rPr lang="en-US" sz="2400" dirty="0" err="1"/>
              <a:t>Маяковского</a:t>
            </a:r>
            <a:r>
              <a:rPr lang="en-US" sz="2400" dirty="0"/>
              <a:t> </a:t>
            </a:r>
            <a:r>
              <a:rPr lang="en-US" sz="2400" dirty="0" err="1"/>
              <a:t>оказали</a:t>
            </a:r>
            <a:r>
              <a:rPr lang="en-US" sz="2400" dirty="0"/>
              <a:t> </a:t>
            </a:r>
            <a:r>
              <a:rPr lang="en-US" sz="2400" dirty="0" err="1"/>
              <a:t>влияние</a:t>
            </a:r>
            <a:r>
              <a:rPr lang="en-US" sz="2400" dirty="0"/>
              <a:t> </a:t>
            </a:r>
            <a:r>
              <a:rPr lang="en-US" sz="2400" dirty="0" err="1"/>
              <a:t>на</a:t>
            </a:r>
            <a:r>
              <a:rPr lang="en-US" sz="2400" dirty="0"/>
              <a:t> </a:t>
            </a:r>
            <a:r>
              <a:rPr lang="en-US" sz="2400" dirty="0" err="1"/>
              <a:t>весь</a:t>
            </a:r>
            <a:r>
              <a:rPr lang="en-US" sz="2400" dirty="0"/>
              <a:t> </a:t>
            </a:r>
            <a:r>
              <a:rPr lang="en-US" sz="2400" dirty="0" err="1"/>
              <a:t>коллектив</a:t>
            </a:r>
            <a:r>
              <a:rPr lang="en-US" sz="2400" dirty="0"/>
              <a:t> </a:t>
            </a:r>
            <a:r>
              <a:rPr lang="en-US" sz="2400" dirty="0" err="1"/>
              <a:t>художников</a:t>
            </a:r>
            <a:r>
              <a:rPr lang="en-US" sz="2400" dirty="0"/>
              <a:t> "</a:t>
            </a:r>
            <a:r>
              <a:rPr lang="en-US" sz="2400" dirty="0" err="1"/>
              <a:t>роста</a:t>
            </a:r>
            <a:r>
              <a:rPr lang="en-US" sz="2400" dirty="0"/>
              <a:t>".</a:t>
            </a:r>
          </a:p>
        </p:txBody>
      </p:sp>
    </p:spTree>
    <p:extLst>
      <p:ext uri="{BB962C8B-B14F-4D97-AF65-F5344CB8AC3E}">
        <p14:creationId xmlns="" xmlns:p14="http://schemas.microsoft.com/office/powerpoint/2010/main" val="1088569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E6C8E6EB-4C59-429B-97E4-72A058CFC4F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B5B90362-AFCC-46A9-B41C-A257A8C5B3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F71EF7F1-38BA-471D-8CD4-2A9AE8E355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6" name="Rectangle 15">
            <a:extLst>
              <a:ext uri="{FF2B5EF4-FFF2-40B4-BE49-F238E27FC236}">
                <a16:creationId xmlns="" xmlns:a16="http://schemas.microsoft.com/office/drawing/2014/main" id="{B8DD2392-397B-48BF-BEFA-EA1FB881CA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внутренний, цветной, другой, стол&#10;&#10;Автоматически созданное описание">
            <a:extLst>
              <a:ext uri="{FF2B5EF4-FFF2-40B4-BE49-F238E27FC236}">
                <a16:creationId xmlns="" xmlns:a16="http://schemas.microsoft.com/office/drawing/2014/main" id="{B6F9F8C7-6D76-4B87-B4BE-088E29722D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</a:blip>
          <a:srcRect t="20494" b="2424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82F5015-1A2D-4DDE-9AF3-B52F1D617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65199" y="1461628"/>
            <a:ext cx="10261602" cy="3678303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en-US" sz="2800" dirty="0"/>
              <a:t>Новая эстетика возникла из художников, отождествляющих себя с революционными преобразованиями. Представляя индивидов не как отдельных, а как часть общего, изображая их как факелоносцев "нового человечества". Это было исключительное достижение революции. Никогда еще столь низшие слои не были представлены в искусстве как решающий фактор исторических перемен, никогда еще они не были сделаны художественно достойными в таком масштабе. В этом смысле искусство революции началось с некоторых новых форм, и прежде всего с нового центрального характера.</a:t>
            </a:r>
            <a:endParaRPr lang="ru-RU" sz="2800">
              <a:latin typeface="Corbe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94214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E6C8E6EB-4C59-429B-97E4-72A058CFC4F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B5B90362-AFCC-46A9-B41C-A257A8C5B3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F71EF7F1-38BA-471D-8CD4-2A9AE8E355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C0524398-BFB4-4C4A-8317-83B8729F9B2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="" xmlns:a16="http://schemas.microsoft.com/office/drawing/2014/main" id="{6B695AA2-4B70-477F-AF90-536B720A134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636203AD-5D8F-4928-8863-7A144C1B57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alphaModFix/>
          </a:blip>
          <a:srcRect l="16889" r="1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2EDC3F9-BBE3-45A8-BBC7-E154E21D9C9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307" y="3090890"/>
            <a:ext cx="12188952" cy="3767110"/>
          </a:xfrm>
          <a:prstGeom prst="rect">
            <a:avLst/>
          </a:prstGeom>
          <a:gradFill>
            <a:gsLst>
              <a:gs pos="42000">
                <a:schemeClr val="tx1">
                  <a:alpha val="23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38B0D88-8725-429A-9330-404BA2E14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031" y="3432883"/>
            <a:ext cx="10225530" cy="147501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ПАРАДОКС МАЯКОВСКОГО</a:t>
            </a:r>
          </a:p>
        </p:txBody>
      </p:sp>
    </p:spTree>
    <p:extLst>
      <p:ext uri="{BB962C8B-B14F-4D97-AF65-F5344CB8AC3E}">
        <p14:creationId xmlns="" xmlns:p14="http://schemas.microsoft.com/office/powerpoint/2010/main" val="713245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="" xmlns:a16="http://schemas.microsoft.com/office/drawing/2014/main" id="{B8DD2392-397B-48BF-BEFA-EA1FB881CA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EC117CCD-DAFF-4E6A-A77F-4527D74A3D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</a:blip>
          <a:srcRect t="12870" b="1287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3DEE009-8995-46E2-8CE3-B69A78D4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0218" y="1317855"/>
            <a:ext cx="10261602" cy="4124001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Corbel"/>
                <a:ea typeface="+mn-lt"/>
                <a:cs typeface="+mn-lt"/>
              </a:rPr>
              <a:t>Маяковский родился в 1893 году в Грузии. Ранняя жизнь Маяковского была бурной; он часто посещал тюрьму из-за своих политических связей и деятельности в качестве сторонника большевиков. Его семья переехала в Москву после смерти отца в раннем подростковом возрасте, живя в то время в огромной бедности. Он укоренился в русской политической культуре после того, как поселился в Москве, пока не смог поступить в колледж, чтобы изучать искусство, прежде чем бросить учебу. Учась в Московском художественном училище живописи ваяния и зодчества, Маяковский познакомился с Давидом </a:t>
            </a:r>
            <a:r>
              <a:rPr lang="ru-RU" sz="2400" dirty="0" err="1">
                <a:latin typeface="Corbel"/>
                <a:ea typeface="+mn-lt"/>
                <a:cs typeface="+mn-lt"/>
              </a:rPr>
              <a:t>Бурлюком</a:t>
            </a:r>
            <a:r>
              <a:rPr lang="ru-RU" sz="2400" dirty="0">
                <a:latin typeface="Corbel"/>
                <a:ea typeface="+mn-lt"/>
                <a:cs typeface="+mn-lt"/>
              </a:rPr>
              <a:t>. Они быстро подружились благодаря общим интересам в искусстве и политической активности. </a:t>
            </a:r>
            <a:r>
              <a:rPr lang="ru-RU" sz="2400" dirty="0" err="1">
                <a:latin typeface="Corbel"/>
                <a:ea typeface="+mn-lt"/>
                <a:cs typeface="+mn-lt"/>
              </a:rPr>
              <a:t>Бурлюк</a:t>
            </a:r>
            <a:r>
              <a:rPr lang="ru-RU" sz="2400" dirty="0">
                <a:latin typeface="Corbel"/>
                <a:ea typeface="+mn-lt"/>
                <a:cs typeface="+mn-lt"/>
              </a:rPr>
              <a:t> был первым, кто услышал стихи Маяковского, и активно поощрял его продолжать писать, что в конечном итоге привело к карьере Маяковского как поэта. В апреле 1930 года Маяковский покончил с собой в возрасте 36 лет</a:t>
            </a:r>
            <a:endParaRPr lang="ru-RU" sz="2000" dirty="0">
              <a:latin typeface="Corbe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98983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6C8E6EB-4C59-429B-97E4-72A058CFC4F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B5B90362-AFCC-46A9-B41C-A257A8C5B3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F71EF7F1-38BA-471D-8CD4-2A9AE8E355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0524398-BFB4-4C4A-8317-83B8729F9B2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85A71294-C247-450A-BB34-6E68648C95D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 useBgFill="1">
        <p:nvSpPr>
          <p:cNvPr id="18" name="Rectangle 17">
            <a:extLst>
              <a:ext uri="{FF2B5EF4-FFF2-40B4-BE49-F238E27FC236}">
                <a16:creationId xmlns="" xmlns:a16="http://schemas.microsoft.com/office/drawing/2014/main" id="{D36A0BA4-6A63-41D3-B0FA-43799ABC4A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673313D8-D259-4D89-9CE5-14884FB40DB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8619" y="457200"/>
            <a:ext cx="6766560" cy="91439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" name="Рисунок 3" descr="Изображение выглядит как граффити&#10;&#10;Автоматически созданное описание">
            <a:extLst>
              <a:ext uri="{FF2B5EF4-FFF2-40B4-BE49-F238E27FC236}">
                <a16:creationId xmlns="" xmlns:a16="http://schemas.microsoft.com/office/drawing/2014/main" id="{747E4304-9E99-46A3-B8C3-E81CA76E94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5309" r="17717"/>
          <a:stretch/>
        </p:blipFill>
        <p:spPr>
          <a:xfrm>
            <a:off x="8140428" y="10"/>
            <a:ext cx="4051572" cy="68579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87A6C13-70A6-4A86-A44D-B838DA4B9E7B}"/>
              </a:ext>
            </a:extLst>
          </p:cNvPr>
          <p:cNvSpPr txBox="1"/>
          <p:nvPr/>
        </p:nvSpPr>
        <p:spPr>
          <a:xfrm>
            <a:off x="554966" y="454325"/>
            <a:ext cx="6955765" cy="649408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500" dirty="0" err="1">
                <a:latin typeface="Corbel"/>
              </a:rPr>
              <a:t>Большинство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наиболее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известных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произведений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Маяковского</a:t>
            </a:r>
            <a:r>
              <a:rPr lang="en-US" sz="2500" dirty="0">
                <a:latin typeface="Corbel"/>
              </a:rPr>
              <a:t> в </a:t>
            </a:r>
            <a:r>
              <a:rPr lang="en-US" sz="2500" dirty="0" err="1">
                <a:latin typeface="Corbel"/>
              </a:rPr>
              <a:t>современной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русской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культуре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воплощают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дух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русской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революции</a:t>
            </a:r>
            <a:r>
              <a:rPr lang="en-US" sz="2500" dirty="0">
                <a:latin typeface="Corbel"/>
              </a:rPr>
              <a:t>, </a:t>
            </a:r>
            <a:r>
              <a:rPr lang="en-US" sz="2500" dirty="0" err="1">
                <a:latin typeface="Corbel"/>
              </a:rPr>
              <a:t>идеализации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коммунизма</a:t>
            </a:r>
            <a:r>
              <a:rPr lang="en-US" sz="2500" dirty="0">
                <a:latin typeface="Corbel"/>
              </a:rPr>
              <a:t> и </a:t>
            </a:r>
            <a:r>
              <a:rPr lang="en-US" sz="2500" dirty="0" err="1">
                <a:latin typeface="Corbel"/>
              </a:rPr>
              <a:t>прославления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Советской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повестки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дня</a:t>
            </a:r>
            <a:r>
              <a:rPr lang="en-US" sz="2500" dirty="0">
                <a:latin typeface="Corbel"/>
              </a:rPr>
              <a:t>. </a:t>
            </a:r>
            <a:r>
              <a:rPr lang="en-US" sz="2500" dirty="0" err="1">
                <a:latin typeface="Corbel"/>
              </a:rPr>
              <a:t>Маяковский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был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сторонником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большевизма</a:t>
            </a:r>
            <a:r>
              <a:rPr lang="en-US" sz="2500" dirty="0">
                <a:latin typeface="Corbel"/>
              </a:rPr>
              <a:t>, </a:t>
            </a:r>
            <a:r>
              <a:rPr lang="en-US" sz="2500" dirty="0" err="1">
                <a:latin typeface="Corbel"/>
              </a:rPr>
              <a:t>поэтому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можно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понять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эту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ассоциацию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внутри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революции</a:t>
            </a:r>
            <a:r>
              <a:rPr lang="en-US" sz="2500" dirty="0">
                <a:latin typeface="Corbel"/>
              </a:rPr>
              <a:t>. В </a:t>
            </a:r>
            <a:r>
              <a:rPr lang="en-US" sz="2500" dirty="0" err="1">
                <a:latin typeface="Corbel"/>
              </a:rPr>
              <a:t>отличие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от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этого</a:t>
            </a:r>
            <a:r>
              <a:rPr lang="en-US" sz="2500" dirty="0">
                <a:latin typeface="Corbel"/>
              </a:rPr>
              <a:t>, </a:t>
            </a:r>
            <a:r>
              <a:rPr lang="en-US" sz="2500" dirty="0" err="1">
                <a:latin typeface="Corbel"/>
              </a:rPr>
              <a:t>большинство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критиков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Маяковского</a:t>
            </a:r>
            <a:r>
              <a:rPr lang="en-US" sz="2500" dirty="0">
                <a:latin typeface="Corbel"/>
              </a:rPr>
              <a:t> </a:t>
            </a:r>
            <a:r>
              <a:rPr lang="en-US" sz="2500" dirty="0" err="1">
                <a:latin typeface="Corbel"/>
              </a:rPr>
              <a:t>акцентируют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внимание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на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поэтическом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характере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отдельных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стихотворений</a:t>
            </a:r>
            <a:r>
              <a:rPr lang="en-US" sz="2500" dirty="0">
                <a:latin typeface="Corbel"/>
              </a:rPr>
              <a:t>, а </a:t>
            </a:r>
            <a:r>
              <a:rPr lang="en-US" sz="2500" dirty="0" err="1">
                <a:latin typeface="Corbel"/>
              </a:rPr>
              <a:t>не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на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явных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политических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посылах</a:t>
            </a:r>
            <a:r>
              <a:rPr lang="en-US" sz="2500" dirty="0">
                <a:latin typeface="Corbel"/>
              </a:rPr>
              <a:t>. </a:t>
            </a:r>
            <a:r>
              <a:rPr lang="en-US" sz="2500" dirty="0" err="1">
                <a:latin typeface="Corbel"/>
              </a:rPr>
              <a:t>Изучение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этого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двойственного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представления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может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вызвать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много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вопросов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об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истинном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Маяковском</a:t>
            </a:r>
            <a:r>
              <a:rPr lang="en-US" sz="2500" dirty="0">
                <a:latin typeface="Corbel"/>
              </a:rPr>
              <a:t>. </a:t>
            </a:r>
            <a:r>
              <a:rPr lang="en-US" sz="2500" dirty="0" err="1">
                <a:latin typeface="Corbel"/>
              </a:rPr>
              <a:t>Этот</a:t>
            </a:r>
            <a:r>
              <a:rPr lang="en-US" sz="2500" dirty="0">
                <a:latin typeface="Corbel"/>
              </a:rPr>
              <a:t> "</a:t>
            </a:r>
            <a:r>
              <a:rPr lang="en-US" sz="2500" dirty="0" err="1">
                <a:latin typeface="Corbel"/>
              </a:rPr>
              <a:t>парадокс</a:t>
            </a:r>
            <a:r>
              <a:rPr lang="en-US" sz="2500" dirty="0">
                <a:latin typeface="Corbel"/>
              </a:rPr>
              <a:t>" </a:t>
            </a:r>
            <a:r>
              <a:rPr lang="en-US" sz="2500" dirty="0" err="1">
                <a:latin typeface="Corbel"/>
              </a:rPr>
              <a:t>Маяковского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создается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множественностью</a:t>
            </a:r>
            <a:r>
              <a:rPr lang="en-US" sz="2500" dirty="0">
                <a:latin typeface="Corbel"/>
              </a:rPr>
              <a:t> </a:t>
            </a:r>
            <a:r>
              <a:rPr lang="en-US" sz="2500" dirty="0" err="1">
                <a:latin typeface="Corbel"/>
              </a:rPr>
              <a:t>планов</a:t>
            </a:r>
            <a:r>
              <a:rPr lang="en-US" sz="2500" dirty="0">
                <a:latin typeface="Corbel"/>
              </a:rPr>
              <a:t>, </a:t>
            </a:r>
            <a:r>
              <a:rPr lang="en-US" sz="2500" dirty="0" err="1">
                <a:latin typeface="Corbel"/>
              </a:rPr>
              <a:t>мотивов</a:t>
            </a:r>
            <a:r>
              <a:rPr lang="en-US" sz="2500" dirty="0">
                <a:latin typeface="Corbel"/>
              </a:rPr>
              <a:t> и </a:t>
            </a:r>
            <a:r>
              <a:rPr lang="en-US" sz="2500" dirty="0" err="1">
                <a:latin typeface="Corbel"/>
              </a:rPr>
              <a:t>целей</a:t>
            </a:r>
            <a:endParaRPr lang="en-US" sz="2500" dirty="0">
              <a:latin typeface="Corbe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31103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3CED7894-4F62-4A6C-8DB5-DB5BE08E9C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Рисунок 4" descr="Изображение выглядит как здание, старый, сидит, темн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8C46BFC8-9A10-464B-BADA-AFBE9D6223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715" r="10729" b="-2"/>
          <a:stretch/>
        </p:blipFill>
        <p:spPr>
          <a:xfrm>
            <a:off x="20" y="10"/>
            <a:ext cx="7537685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536F3B4-50F6-4C52-8F76-4EB1214719D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042147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0C9F29B-9FD0-4CEF-B79B-FA685BA0A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2188" y="946260"/>
            <a:ext cx="3568661" cy="546041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1700" dirty="0">
                <a:latin typeface="Corbel"/>
                <a:ea typeface="+mn-lt"/>
                <a:cs typeface="+mn-lt"/>
              </a:rPr>
              <a:t>Пытаясь понять "подлинного" Маяковского. Светлана </a:t>
            </a:r>
            <a:r>
              <a:rPr lang="ru-RU" sz="1700" err="1">
                <a:latin typeface="Corbel"/>
                <a:ea typeface="+mn-lt"/>
                <a:cs typeface="+mn-lt"/>
              </a:rPr>
              <a:t>Бойм</a:t>
            </a:r>
            <a:r>
              <a:rPr lang="ru-RU" sz="1700" dirty="0">
                <a:latin typeface="Corbel"/>
                <a:ea typeface="+mn-lt"/>
                <a:cs typeface="+mn-lt"/>
              </a:rPr>
              <a:t>, профессор Славянской и сравнительной литературы Гарвардского университета, описывает это понятие в своей книге "Смерть в кавычках", поясняя: многочисленные представления о самоубийстве Маяковского как о "теоретических баснях“, вызывающих” ...образные и настоящие смерти, связанные друг с другом...литературную критику, сходящуюся с автобиографией; трансгрессию жанров в искусстве и жизни; пистолетный выстрел поэта, одновременно соблазняющий и сопротивляющийся </a:t>
            </a:r>
            <a:r>
              <a:rPr lang="ru-RU" sz="1700" err="1">
                <a:latin typeface="Corbel"/>
                <a:ea typeface="+mn-lt"/>
                <a:cs typeface="+mn-lt"/>
              </a:rPr>
              <a:t>аллегоризации</a:t>
            </a:r>
            <a:r>
              <a:rPr lang="ru-RU" sz="1700" dirty="0">
                <a:latin typeface="Corbel"/>
                <a:ea typeface="+mn-lt"/>
                <a:cs typeface="+mn-lt"/>
              </a:rPr>
              <a:t>.</a:t>
            </a:r>
            <a:endParaRPr lang="ru-RU" sz="1700" dirty="0">
              <a:latin typeface="Corbe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13280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DividendVTI">
  <a:themeElements>
    <a:clrScheme name="DividendVTI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ED8428"/>
      </a:accent1>
      <a:accent2>
        <a:srgbClr val="E6C46D"/>
      </a:accent2>
      <a:accent3>
        <a:srgbClr val="537685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Arial Nova Ligh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ova Ligh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ividendVTI" id="{97558BDE-0B66-457C-BB6F-7B1B22DAA9B8}" vid="{F53508A3-AC60-448A-AF37-934D5F1A0D5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</Words>
  <Application>Microsoft Office PowerPoint</Application>
  <PresentationFormat>Произвольный</PresentationFormat>
  <Paragraphs>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DividendVTI</vt:lpstr>
      <vt:lpstr>Владимир Маяковский,биография и парадокс</vt:lpstr>
      <vt:lpstr>ВЛАДИМИР МАЯКОВСКИЙ КАК ХУДОЖНИК РЕВОЛЮЦИИ</vt:lpstr>
      <vt:lpstr>Окно сатиры "роста"</vt:lpstr>
      <vt:lpstr>Слайд 4</vt:lpstr>
      <vt:lpstr>Слайд 5</vt:lpstr>
      <vt:lpstr>ПАРАДОКС МАЯКОВСКОГО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Владимир Маяковский и культура</dc:title>
  <dc:creator>Ilmira</dc:creator>
  <cp:lastModifiedBy>user-pc</cp:lastModifiedBy>
  <cp:revision>425</cp:revision>
  <dcterms:created xsi:type="dcterms:W3CDTF">2020-11-19T08:50:06Z</dcterms:created>
  <dcterms:modified xsi:type="dcterms:W3CDTF">2020-12-01T06:12:19Z</dcterms:modified>
</cp:coreProperties>
</file>