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6" r:id="rId3"/>
    <p:sldId id="265" r:id="rId4"/>
    <p:sldId id="257" r:id="rId5"/>
    <p:sldId id="259" r:id="rId6"/>
    <p:sldId id="261" r:id="rId7"/>
    <p:sldId id="262" r:id="rId8"/>
    <p:sldId id="258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0" d="100"/>
          <a:sy n="60" d="100"/>
        </p:scale>
        <p:origin x="-376" y="-6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64858C-C2EF-47E9-880E-21583F2D4CA9}" type="datetimeFigureOut">
              <a:rPr lang="ru-RU" smtClean="0"/>
              <a:pPr/>
              <a:t>29.09.2020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DBE86D-C4AE-4257-8170-01D2EFE3B53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80531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64858C-C2EF-47E9-880E-21583F2D4CA9}" type="datetimeFigureOut">
              <a:rPr lang="ru-RU" smtClean="0"/>
              <a:pPr/>
              <a:t>29.09.2020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DBE86D-C4AE-4257-8170-01D2EFE3B53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8573870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64858C-C2EF-47E9-880E-21583F2D4CA9}" type="datetimeFigureOut">
              <a:rPr lang="ru-RU" smtClean="0"/>
              <a:pPr/>
              <a:t>29.09.2020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DBE86D-C4AE-4257-8170-01D2EFE3B53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9001804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64858C-C2EF-47E9-880E-21583F2D4CA9}" type="datetimeFigureOut">
              <a:rPr lang="ru-RU" smtClean="0"/>
              <a:pPr/>
              <a:t>29.09.2020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DBE86D-C4AE-4257-8170-01D2EFE3B53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490475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64858C-C2EF-47E9-880E-21583F2D4CA9}" type="datetimeFigureOut">
              <a:rPr lang="ru-RU" smtClean="0"/>
              <a:pPr/>
              <a:t>29.09.2020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DBE86D-C4AE-4257-8170-01D2EFE3B53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1247267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64858C-C2EF-47E9-880E-21583F2D4CA9}" type="datetimeFigureOut">
              <a:rPr lang="ru-RU" smtClean="0"/>
              <a:pPr/>
              <a:t>29.09.2020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DBE86D-C4AE-4257-8170-01D2EFE3B53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6460501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64858C-C2EF-47E9-880E-21583F2D4CA9}" type="datetimeFigureOut">
              <a:rPr lang="ru-RU" smtClean="0"/>
              <a:pPr/>
              <a:t>29.09.2020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DBE86D-C4AE-4257-8170-01D2EFE3B53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3686609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64858C-C2EF-47E9-880E-21583F2D4CA9}" type="datetimeFigureOut">
              <a:rPr lang="ru-RU" smtClean="0"/>
              <a:pPr/>
              <a:t>29.09.2020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DBE86D-C4AE-4257-8170-01D2EFE3B53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2099671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64858C-C2EF-47E9-880E-21583F2D4CA9}" type="datetimeFigureOut">
              <a:rPr lang="ru-RU" smtClean="0"/>
              <a:pPr/>
              <a:t>29.09.2020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DBE86D-C4AE-4257-8170-01D2EFE3B53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0536466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64858C-C2EF-47E9-880E-21583F2D4CA9}" type="datetimeFigureOut">
              <a:rPr lang="ru-RU" smtClean="0"/>
              <a:pPr/>
              <a:t>29.09.2020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DBE86D-C4AE-4257-8170-01D2EFE3B53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8518733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64858C-C2EF-47E9-880E-21583F2D4CA9}" type="datetimeFigureOut">
              <a:rPr lang="ru-RU" smtClean="0"/>
              <a:pPr/>
              <a:t>29.09.2020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DBE86D-C4AE-4257-8170-01D2EFE3B53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9517637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54000">
              <a:srgbClr val="8488C4"/>
            </a:gs>
            <a:gs pos="100000">
              <a:srgbClr val="D4DEFF"/>
            </a:gs>
            <a:gs pos="92000">
              <a:srgbClr val="D4DEFF"/>
            </a:gs>
            <a:gs pos="11000">
              <a:srgbClr val="96AB94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64858C-C2EF-47E9-880E-21583F2D4CA9}" type="datetimeFigureOut">
              <a:rPr lang="ru-RU" smtClean="0"/>
              <a:pPr/>
              <a:t>29.09.2020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DBE86D-C4AE-4257-8170-01D2EFE3B53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8176308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285860"/>
            <a:ext cx="7772400" cy="3571899"/>
          </a:xfrm>
          <a:gradFill>
            <a:gsLst>
              <a:gs pos="0">
                <a:srgbClr val="8488C4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5400000" scaled="0"/>
          </a:gradFill>
        </p:spPr>
        <p:txBody>
          <a:bodyPr>
            <a:normAutofit/>
          </a:bodyPr>
          <a:lstStyle/>
          <a:p>
            <a:r>
              <a:rPr lang="ru-RU" sz="5400" dirty="0" smtClean="0"/>
              <a:t>Роман «Обломов» </a:t>
            </a:r>
            <a:br>
              <a:rPr lang="ru-RU" sz="5400" dirty="0" smtClean="0"/>
            </a:br>
            <a:r>
              <a:rPr lang="ru-RU" sz="5400" dirty="0" smtClean="0"/>
              <a:t>И.А.Гончарова</a:t>
            </a:r>
            <a:br>
              <a:rPr lang="ru-RU" sz="5400" dirty="0" smtClean="0"/>
            </a:br>
            <a:r>
              <a:rPr lang="ru-RU" sz="5400" dirty="0" smtClean="0"/>
              <a:t> в русской критике</a:t>
            </a:r>
            <a:endParaRPr lang="ru-RU" sz="5400" dirty="0"/>
          </a:p>
        </p:txBody>
      </p:sp>
    </p:spTree>
    <p:extLst>
      <p:ext uri="{BB962C8B-B14F-4D97-AF65-F5344CB8AC3E}">
        <p14:creationId xmlns="" xmlns:p14="http://schemas.microsoft.com/office/powerpoint/2010/main" val="1049670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Autofit/>
          </a:bodyPr>
          <a:lstStyle/>
          <a:p>
            <a:r>
              <a:rPr lang="ru-RU" sz="2400" i="1" dirty="0" smtClean="0"/>
              <a:t>Появление романа «Обломов» вызвало многочисленные критические отклики. Идейное содержание и художественное своеобразие романа, образ главного героя  литературной критикой были встречены по-разному. Например, </a:t>
            </a:r>
            <a:r>
              <a:rPr lang="ru-RU" sz="2400" i="1" dirty="0" err="1" smtClean="0"/>
              <a:t>Ап</a:t>
            </a:r>
            <a:r>
              <a:rPr lang="ru-RU" sz="2400" i="1" dirty="0" smtClean="0"/>
              <a:t>. Григорьев отрицательно отнесся к роману. Он ставил в вину Гончарову, что он обыгрывает ничтожные факты. Особенно обрушились на роман представители антидемократического лагеря. Их нападки на произведение объяснялись приверженностью к старым патриархальным порядкам, </a:t>
            </a:r>
            <a:r>
              <a:rPr lang="ru-RU" sz="2400" i="1" dirty="0" smtClean="0"/>
              <a:t>стремлением </a:t>
            </a:r>
            <a:r>
              <a:rPr lang="ru-RU" sz="2400" i="1" dirty="0" smtClean="0"/>
              <a:t>сохранить их. Наиболее интересные статьи – это статьи о романе Добролюбова, Писарева, Дружинина.</a:t>
            </a:r>
            <a:endParaRPr lang="ru-RU" sz="2400" dirty="0" smtClean="0"/>
          </a:p>
          <a:p>
            <a:r>
              <a:rPr lang="ru-RU" sz="2400" i="1" dirty="0" smtClean="0"/>
              <a:t>В мае 1859 г</a:t>
            </a:r>
            <a:r>
              <a:rPr lang="ru-RU" sz="2400" i="1" dirty="0" smtClean="0"/>
              <a:t>. </a:t>
            </a:r>
            <a:r>
              <a:rPr lang="ru-RU" sz="2400" i="1" dirty="0" smtClean="0"/>
              <a:t>вслед за романом И. А. Гончарова «Обломов» в «Современнике» появляется статья Н. А. Добролюбова «Что такое обломовщина?», а в декабре увидела свет статья А. В. Дружинина «“Обломов”. Роман И. А. Гончарова».В этом же году была </a:t>
            </a:r>
            <a:r>
              <a:rPr lang="ru-RU" sz="2400" i="1" dirty="0" smtClean="0"/>
              <a:t>опубликована </a:t>
            </a:r>
            <a:r>
              <a:rPr lang="ru-RU" sz="2400" i="1" dirty="0" smtClean="0"/>
              <a:t>и статья Писарева под таким же названием.</a:t>
            </a:r>
            <a:endParaRPr lang="ru-RU" sz="2400" dirty="0" smtClean="0"/>
          </a:p>
          <a:p>
            <a:endParaRPr lang="ru-RU" sz="24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b="1" dirty="0" smtClean="0"/>
              <a:t>«... пока останется хоть один русский, — до тех пор будут помнить Обломова». </a:t>
            </a:r>
            <a:r>
              <a:rPr lang="ru-RU" sz="3600" b="1" dirty="0" smtClean="0"/>
              <a:t/>
            </a:r>
            <a:br>
              <a:rPr lang="ru-RU" sz="3600" b="1" dirty="0" smtClean="0"/>
            </a:br>
            <a:r>
              <a:rPr lang="ru-RU" sz="3600" b="1" dirty="0" smtClean="0"/>
              <a:t>И.С</a:t>
            </a:r>
            <a:r>
              <a:rPr lang="ru-RU" sz="3600" b="1" dirty="0" smtClean="0"/>
              <a:t>. Тургенев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0298" y="1714488"/>
            <a:ext cx="1800200" cy="27554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714752"/>
            <a:ext cx="2381969" cy="23819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57158" y="6357958"/>
            <a:ext cx="2270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 smtClean="0"/>
              <a:t>А.В.Дружинин</a:t>
            </a:r>
            <a:endParaRPr lang="ru-RU" dirty="0"/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3702" y="1643050"/>
            <a:ext cx="2300678" cy="2808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500298" y="4500570"/>
            <a:ext cx="2149410" cy="3790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 smtClean="0"/>
              <a:t>И.А.Гончаров</a:t>
            </a:r>
            <a:endParaRPr lang="ru-RU" dirty="0"/>
          </a:p>
        </p:txBody>
      </p:sp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9124" y="3929066"/>
            <a:ext cx="2023877" cy="26985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6372200" y="6165304"/>
            <a:ext cx="19658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 smtClean="0"/>
              <a:t>Д.И.Писарев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827279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И.А.Гончаров</a:t>
            </a:r>
            <a:r>
              <a:rPr lang="ru-RU" dirty="0" smtClean="0"/>
              <a:t> о своём герое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285860"/>
            <a:ext cx="8229600" cy="5429288"/>
          </a:xfrm>
        </p:spPr>
        <p:txBody>
          <a:bodyPr>
            <a:normAutofit fontScale="92500" lnSpcReduction="20000"/>
          </a:bodyPr>
          <a:lstStyle/>
          <a:p>
            <a:r>
              <a:rPr lang="ru-RU" dirty="0"/>
              <a:t>«…В нем было то, что дороже всякого ума: честное, верное сердце! Это его природное золото; он невредимо пронес его сквозь жизнь. Он падал от толчков, охлаждался, заснул наконец, убитый, разочарованный, потеряв силу жить, но не потерял честности и верности. Ни одной фальшивой ноты не издало его сердце, не пристало к нему </a:t>
            </a:r>
            <a:r>
              <a:rPr lang="ru-RU" dirty="0" smtClean="0"/>
              <a:t>грязи… Никогда </a:t>
            </a:r>
            <a:r>
              <a:rPr lang="ru-RU" dirty="0"/>
              <a:t>Обломов не поклонится идолу лжи, в душе его всегда будет чисто, светло, честно… Это хрустальная, прозрачная душа; таких людей мало; это перлы в толпе! Его сердце не подкупишь ничем, на него всюду и везде можно положиться».</a:t>
            </a:r>
          </a:p>
        </p:txBody>
      </p:sp>
    </p:spTree>
    <p:extLst>
      <p:ext uri="{BB962C8B-B14F-4D97-AF65-F5344CB8AC3E}">
        <p14:creationId xmlns="" xmlns:p14="http://schemas.microsoft.com/office/powerpoint/2010/main" val="2629815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i="1" dirty="0"/>
              <a:t>А.В. Дружинин. </a:t>
            </a:r>
            <a:r>
              <a:rPr lang="ru-RU" i="1" dirty="0" smtClean="0"/>
              <a:t/>
            </a:r>
            <a:br>
              <a:rPr lang="ru-RU" i="1" dirty="0" smtClean="0"/>
            </a:br>
            <a:r>
              <a:rPr lang="ru-RU" i="1" dirty="0" smtClean="0"/>
              <a:t>«“</a:t>
            </a:r>
            <a:r>
              <a:rPr lang="ru-RU" i="1" dirty="0"/>
              <a:t>Обломов”. Роман И.А. Гончарова»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Нежная, любящая натура Обломова вся озаряется через любовь – и может ли быть иначе, с чистою, детски ласковой русской душой, от которой даже ее леность отгоняла растление с искушающими помыслами. Илья Ильич высказывался вполне через любовь свою, и Ольга, зоркая девушка, не осталась слепа перед теми сокровищами, что перед ней открылись…</a:t>
            </a:r>
          </a:p>
        </p:txBody>
      </p:sp>
    </p:spTree>
    <p:extLst>
      <p:ext uri="{BB962C8B-B14F-4D97-AF65-F5344CB8AC3E}">
        <p14:creationId xmlns="" xmlns:p14="http://schemas.microsoft.com/office/powerpoint/2010/main" val="3022724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i="1" dirty="0"/>
              <a:t>Н.А. Добролюбов. </a:t>
            </a:r>
            <a:r>
              <a:rPr lang="ru-RU" i="1" dirty="0" smtClean="0"/>
              <a:t/>
            </a:r>
            <a:br>
              <a:rPr lang="ru-RU" i="1" dirty="0" smtClean="0"/>
            </a:br>
            <a:r>
              <a:rPr lang="ru-RU" i="1" dirty="0" smtClean="0"/>
              <a:t>«</a:t>
            </a:r>
            <a:r>
              <a:rPr lang="ru-RU" i="1" dirty="0"/>
              <a:t>Что такое обломовщина?»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428736"/>
            <a:ext cx="8229600" cy="5429264"/>
          </a:xfrm>
        </p:spPr>
        <p:txBody>
          <a:bodyPr>
            <a:noAutofit/>
          </a:bodyPr>
          <a:lstStyle/>
          <a:p>
            <a:r>
              <a:rPr lang="ru-RU" sz="2800" dirty="0"/>
              <a:t>Гнусная привычка получать удовлетворение своих желаний не от собственных привычек, а от других – развила в нем апатическую неподвижность и повергла в жалкое состояние нравственного рабства. Рабство это так переплетается с барством Обломова, так они взаимно проникают друг в друга и одно другим обуславливается, что, кажется, нет ни малейшей возможности провести между ними какую-нибудь границу. Это нравственное рабство Обломова составляет едва ли не самую любопытную сторону его личности… Он раб каждой женщины, каждого встречного…</a:t>
            </a:r>
          </a:p>
        </p:txBody>
      </p:sp>
    </p:spTree>
    <p:extLst>
      <p:ext uri="{BB962C8B-B14F-4D97-AF65-F5344CB8AC3E}">
        <p14:creationId xmlns="" xmlns:p14="http://schemas.microsoft.com/office/powerpoint/2010/main" val="839983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214422"/>
          </a:xfrm>
        </p:spPr>
        <p:txBody>
          <a:bodyPr>
            <a:normAutofit/>
          </a:bodyPr>
          <a:lstStyle/>
          <a:p>
            <a:r>
              <a:rPr lang="ru-RU" sz="3200" i="1" dirty="0"/>
              <a:t>Д.И. Писарев. </a:t>
            </a:r>
            <a:r>
              <a:rPr lang="ru-RU" sz="3200" i="1" dirty="0" smtClean="0"/>
              <a:t/>
            </a:r>
            <a:br>
              <a:rPr lang="ru-RU" sz="3200" i="1" dirty="0" smtClean="0"/>
            </a:br>
            <a:r>
              <a:rPr lang="ru-RU" sz="3200" i="1" dirty="0" smtClean="0"/>
              <a:t>«“</a:t>
            </a:r>
            <a:r>
              <a:rPr lang="ru-RU" sz="3200" i="1" dirty="0"/>
              <a:t>Обломов”. Роман И.А. Гончарова»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4282" y="1000108"/>
            <a:ext cx="8786874" cy="5572164"/>
          </a:xfrm>
        </p:spPr>
        <p:txBody>
          <a:bodyPr>
            <a:noAutofit/>
          </a:bodyPr>
          <a:lstStyle/>
          <a:p>
            <a:r>
              <a:rPr lang="ru-RU" sz="2400" dirty="0" smtClean="0"/>
              <a:t>«… зачем </a:t>
            </a:r>
            <a:r>
              <a:rPr lang="ru-RU" sz="2400" dirty="0"/>
              <a:t>жить? к чему трудиться» – вопрос, на который человек часто не может найти себе удовлетворительного ответа. Этот неразрешенный вопрос, это неудовлетворенное сомнение истощают силы, губят </a:t>
            </a:r>
            <a:r>
              <a:rPr lang="ru-RU" sz="2400" dirty="0" smtClean="0"/>
              <a:t>деятельность… </a:t>
            </a:r>
            <a:r>
              <a:rPr lang="ru-RU" sz="2400" dirty="0"/>
              <a:t>Один с негодованием и с желчью отбросит от себя работу, другой отложит ее в сторону тихо и лениво; один будет рваться из своего бездействия, негодовать на себя и на людей, искать чего-нибудь, чем можно было бы наполнить душевную </a:t>
            </a:r>
            <a:r>
              <a:rPr lang="ru-RU" sz="2400" dirty="0" smtClean="0"/>
              <a:t>пустоту... </a:t>
            </a:r>
            <a:r>
              <a:rPr lang="ru-RU" sz="2400" dirty="0"/>
              <a:t>У другого равнодушие к жизни </a:t>
            </a:r>
            <a:r>
              <a:rPr lang="ru-RU" sz="2400" dirty="0" smtClean="0"/>
              <a:t>выразится </a:t>
            </a:r>
            <a:r>
              <a:rPr lang="ru-RU" sz="2400" dirty="0"/>
              <a:t>в более мягкой бесцветной </a:t>
            </a:r>
            <a:r>
              <a:rPr lang="ru-RU" sz="2400" dirty="0" smtClean="0"/>
              <a:t>форме… </a:t>
            </a:r>
            <a:r>
              <a:rPr lang="ru-RU" sz="2400" dirty="0"/>
              <a:t>человек опустится в мягкое кресло и заснет, наслаждаясь своим бессмысленным покоем; начнется вместо жизни </a:t>
            </a:r>
            <a:r>
              <a:rPr lang="ru-RU" sz="2400" dirty="0" smtClean="0"/>
              <a:t>прозябание... </a:t>
            </a:r>
            <a:r>
              <a:rPr lang="ru-RU" sz="2400" dirty="0"/>
              <a:t>В первом случае мы видим какую-то вынужденную </a:t>
            </a:r>
            <a:r>
              <a:rPr lang="ru-RU" sz="2400" dirty="0" smtClean="0"/>
              <a:t>апатию… </a:t>
            </a:r>
            <a:r>
              <a:rPr lang="ru-RU" sz="2400" dirty="0"/>
              <a:t>это байронизм, болезнь сильных людей. Во втором случае является апатия покорная, мирная, улыбающаяся, без стремления выйти из бездействия; это обломовщина, как назвал ее г. Гончаров. </a:t>
            </a:r>
          </a:p>
        </p:txBody>
      </p:sp>
    </p:spTree>
    <p:extLst>
      <p:ext uri="{BB962C8B-B14F-4D97-AF65-F5344CB8AC3E}">
        <p14:creationId xmlns="" xmlns:p14="http://schemas.microsoft.com/office/powerpoint/2010/main" val="1673670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err="1" smtClean="0"/>
              <a:t>Л.Н</a:t>
            </a:r>
            <a:r>
              <a:rPr lang="ru-RU" smtClean="0"/>
              <a:t>. Толстой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«Обломов» – капитальная вещь, которой давно, давно не было… Но что приятнее… это что «Обломов» имеет успех не случайный, не с треском, а здоровый, капитальный и </a:t>
            </a:r>
            <a:r>
              <a:rPr lang="ru-RU" dirty="0" err="1"/>
              <a:t>невременный</a:t>
            </a:r>
            <a:r>
              <a:rPr lang="ru-RU" dirty="0"/>
              <a:t> в настоящей публике.</a:t>
            </a:r>
          </a:p>
        </p:txBody>
      </p:sp>
    </p:spTree>
    <p:extLst>
      <p:ext uri="{BB962C8B-B14F-4D97-AF65-F5344CB8AC3E}">
        <p14:creationId xmlns="" xmlns:p14="http://schemas.microsoft.com/office/powerpoint/2010/main" val="2925760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77</TotalTime>
  <Words>565</Words>
  <Application>Microsoft Office PowerPoint</Application>
  <PresentationFormat>Экран (4:3)</PresentationFormat>
  <Paragraphs>17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Роман «Обломов»  И.А.Гончарова  в русской критике</vt:lpstr>
      <vt:lpstr>Слайд 2</vt:lpstr>
      <vt:lpstr> «... пока останется хоть один русский, — до тех пор будут помнить Обломова».  И.С. Тургенев </vt:lpstr>
      <vt:lpstr>И.А.Гончаров о своём герое</vt:lpstr>
      <vt:lpstr>А.В. Дружинин.  «“Обломов”. Роман И.А. Гончарова»</vt:lpstr>
      <vt:lpstr>Н.А. Добролюбов.  «Что такое обломовщина?»</vt:lpstr>
      <vt:lpstr>Д.И. Писарев.  «“Обломов”. Роман И.А. Гончарова»</vt:lpstr>
      <vt:lpstr>Л.Н. Толстой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Роман «Обломов» И.А.Гончарова  в русской критике</dc:title>
  <dc:creator>Samsung</dc:creator>
  <cp:lastModifiedBy>user-pc</cp:lastModifiedBy>
  <cp:revision>18</cp:revision>
  <dcterms:created xsi:type="dcterms:W3CDTF">2014-09-30T17:15:30Z</dcterms:created>
  <dcterms:modified xsi:type="dcterms:W3CDTF">2020-09-29T05:54:27Z</dcterms:modified>
</cp:coreProperties>
</file>