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81" r:id="rId3"/>
    <p:sldId id="264" r:id="rId4"/>
    <p:sldId id="263" r:id="rId5"/>
    <p:sldId id="296" r:id="rId6"/>
    <p:sldId id="265" r:id="rId7"/>
    <p:sldId id="271" r:id="rId8"/>
    <p:sldId id="27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CC"/>
    <a:srgbClr val="3366CC"/>
    <a:srgbClr val="CC00CC"/>
    <a:srgbClr val="666633"/>
    <a:srgbClr val="FFFFCC"/>
    <a:srgbClr val="CC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50391-071D-4303-94AB-31C985E6DF98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9174E-1A16-4B9B-8434-C410E7AD2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EAFF7-E7EF-4ACC-8C65-AD5204EF1006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1A17B-0F62-4E1C-88AA-EDE275882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3161D-23F1-41E5-9287-C1FB15831614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52188-6639-474B-955F-2D2CD4BB7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4D577-DC83-4813-A06D-20F1CCA79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601A6-59B3-4C4F-B404-B00BDEB54459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B88D3-8BB2-4C5D-B3BF-ADC177F98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0312-07F7-403A-AE7E-A7689B5F9AC9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8BDE5-01DC-480A-9523-02E2903CA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D1C87-B98D-4A26-8021-AA05FA0A1F01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42B89-91A2-4B77-A4FB-CCF012A77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3193F-FD58-42F0-8FC9-146A2FD0E6A7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EA90D-59E1-4C81-AD58-4952041BC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69BE8-B626-4DB8-B641-B3A5713CFD14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1C90-58AF-41B3-90CC-45027B073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1A8B7-383D-405C-ADEB-A5134C6629A6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36B8-86A3-49F3-9BF8-6D5CB32D1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56C8-FE5F-4718-865A-6B0245ECD64D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FC278-4DC0-40F3-855F-83FF6E0DD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FC9C-429A-4099-A9D8-B850E7E5F5C6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F937-B0E6-4C7B-96D4-0D7A8BFDF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BD522F-3388-4AD8-B910-AAEE0F1B8A7D}" type="datetimeFigureOut">
              <a:rPr lang="ru-RU"/>
              <a:pPr>
                <a:defRPr/>
              </a:pPr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64A6A1-20E1-40CE-8442-A1442D730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ransition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0"/>
            <a:ext cx="50145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ОПРЕДЕЛЕНИЕ</a:t>
            </a: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-142875" y="1000125"/>
            <a:ext cx="9429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cs typeface="Arial" charset="0"/>
              </a:rPr>
              <a:t>Логарифмом по основанию </a:t>
            </a:r>
            <a:r>
              <a:rPr lang="ru-RU" sz="3200" b="1" i="1" dirty="0">
                <a:cs typeface="Arial" charset="0"/>
              </a:rPr>
              <a:t>а</a:t>
            </a:r>
            <a:r>
              <a:rPr lang="ru-RU" sz="3200" dirty="0">
                <a:cs typeface="Arial" charset="0"/>
              </a:rPr>
              <a:t> от аргумента </a:t>
            </a:r>
            <a:r>
              <a:rPr lang="en-US" sz="3200" b="1" i="1" dirty="0" smtClean="0">
                <a:cs typeface="Arial" charset="0"/>
              </a:rPr>
              <a:t>b</a:t>
            </a:r>
            <a:r>
              <a:rPr lang="ru-RU" sz="3200" dirty="0" smtClean="0">
                <a:cs typeface="Arial" charset="0"/>
              </a:rPr>
              <a:t> </a:t>
            </a:r>
            <a:r>
              <a:rPr lang="ru-RU" sz="3200" dirty="0">
                <a:cs typeface="Arial" charset="0"/>
              </a:rPr>
              <a:t>называют </a:t>
            </a:r>
            <a:r>
              <a:rPr lang="en-GB" sz="3200" dirty="0" smtClean="0">
                <a:cs typeface="Arial" charset="0"/>
              </a:rPr>
              <a:t> </a:t>
            </a:r>
            <a:r>
              <a:rPr lang="ru-RU" sz="3200" dirty="0" smtClean="0">
                <a:cs typeface="Arial" charset="0"/>
              </a:rPr>
              <a:t>показатель степени </a:t>
            </a:r>
            <a:r>
              <a:rPr lang="en-GB" sz="3200" b="1" dirty="0" smtClean="0">
                <a:cs typeface="Arial" charset="0"/>
              </a:rPr>
              <a:t>c</a:t>
            </a:r>
            <a:r>
              <a:rPr lang="ru-RU" sz="3200" dirty="0" smtClean="0">
                <a:cs typeface="Arial" charset="0"/>
              </a:rPr>
              <a:t>, </a:t>
            </a:r>
            <a:r>
              <a:rPr lang="ru-RU" sz="3200" dirty="0">
                <a:cs typeface="Arial" charset="0"/>
              </a:rPr>
              <a:t>в которую нужно возвести </a:t>
            </a:r>
            <a:r>
              <a:rPr lang="ru-RU" sz="3200" b="1" i="1" dirty="0">
                <a:cs typeface="Arial" charset="0"/>
              </a:rPr>
              <a:t>а</a:t>
            </a:r>
            <a:r>
              <a:rPr lang="ru-RU" sz="3200" dirty="0">
                <a:cs typeface="Arial" charset="0"/>
              </a:rPr>
              <a:t>, чтобы получить </a:t>
            </a:r>
            <a:r>
              <a:rPr lang="en-GB" sz="3200" b="1" i="1" dirty="0" smtClean="0">
                <a:cs typeface="Arial" charset="0"/>
              </a:rPr>
              <a:t>b</a:t>
            </a:r>
            <a:r>
              <a:rPr lang="ru-RU" sz="3200" dirty="0" smtClean="0">
                <a:cs typeface="Arial" charset="0"/>
              </a:rPr>
              <a:t>.</a:t>
            </a:r>
            <a:endParaRPr lang="ru-RU" sz="3200" dirty="0">
              <a:cs typeface="Arial" charset="0"/>
            </a:endParaRP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2571750" y="2643188"/>
            <a:ext cx="5429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 i="1" dirty="0" err="1" smtClean="0">
                <a:cs typeface="Arial" charset="0"/>
              </a:rPr>
              <a:t>log</a:t>
            </a:r>
            <a:r>
              <a:rPr lang="en-US" sz="7200" b="1" i="1" baseline="-25000" dirty="0" err="1" smtClean="0">
                <a:cs typeface="Arial" charset="0"/>
              </a:rPr>
              <a:t>a</a:t>
            </a:r>
            <a:r>
              <a:rPr lang="en-US" sz="7200" b="1" i="1" dirty="0" err="1" smtClean="0">
                <a:cs typeface="Arial" charset="0"/>
              </a:rPr>
              <a:t>b</a:t>
            </a:r>
            <a:r>
              <a:rPr lang="en-US" sz="7200" b="1" i="1" dirty="0" smtClean="0">
                <a:cs typeface="Arial" charset="0"/>
              </a:rPr>
              <a:t> </a:t>
            </a:r>
            <a:r>
              <a:rPr lang="en-US" sz="7200" b="1" i="1" dirty="0">
                <a:cs typeface="Arial" charset="0"/>
              </a:rPr>
              <a:t>= </a:t>
            </a:r>
            <a:r>
              <a:rPr lang="en-US" sz="7200" b="1" i="1" dirty="0" smtClean="0">
                <a:cs typeface="Arial" charset="0"/>
              </a:rPr>
              <a:t>c</a:t>
            </a:r>
            <a:endParaRPr lang="ru-RU" sz="7200" b="1" i="1" dirty="0">
              <a:cs typeface="Arial" charset="0"/>
            </a:endParaRP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785813" y="3857625"/>
            <a:ext cx="7572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cs typeface="Arial" charset="0"/>
              </a:rPr>
              <a:t>Где: </a:t>
            </a:r>
          </a:p>
          <a:p>
            <a:r>
              <a:rPr lang="ru-RU" sz="2000" b="1" i="1" dirty="0">
                <a:cs typeface="Arial" charset="0"/>
              </a:rPr>
              <a:t>а</a:t>
            </a:r>
            <a:r>
              <a:rPr lang="ru-RU" sz="2000" dirty="0">
                <a:cs typeface="Arial" charset="0"/>
              </a:rPr>
              <a:t> – основание логарифма;</a:t>
            </a:r>
          </a:p>
          <a:p>
            <a:r>
              <a:rPr lang="en-GB" sz="2000" b="1" i="1" dirty="0">
                <a:cs typeface="Arial" charset="0"/>
              </a:rPr>
              <a:t>b</a:t>
            </a:r>
            <a:r>
              <a:rPr lang="ru-RU" sz="2000" dirty="0" smtClean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– аргумент (число или выражение под знаком логарифма);</a:t>
            </a:r>
          </a:p>
          <a:p>
            <a:r>
              <a:rPr lang="en-US" sz="2000" b="1" i="1" dirty="0" smtClean="0">
                <a:cs typeface="Arial" charset="0"/>
              </a:rPr>
              <a:t>c</a:t>
            </a:r>
            <a:r>
              <a:rPr lang="en-US" sz="2000" dirty="0" smtClean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–</a:t>
            </a:r>
            <a:r>
              <a:rPr lang="en-US" sz="2000" dirty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значение логарифма.</a:t>
            </a: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428625" y="5429250"/>
            <a:ext cx="8215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cs typeface="Arial" charset="0"/>
              </a:rPr>
              <a:t>Например:</a:t>
            </a:r>
          </a:p>
          <a:p>
            <a:r>
              <a:rPr lang="en-US" sz="2000" dirty="0">
                <a:cs typeface="Arial" charset="0"/>
              </a:rPr>
              <a:t>log</a:t>
            </a:r>
            <a:r>
              <a:rPr lang="en-US" sz="2000" baseline="-25000" dirty="0">
                <a:cs typeface="Arial" charset="0"/>
              </a:rPr>
              <a:t>2</a:t>
            </a:r>
            <a:r>
              <a:rPr lang="en-US" sz="2000" dirty="0">
                <a:cs typeface="Arial" charset="0"/>
              </a:rPr>
              <a:t>8 = 3 </a:t>
            </a:r>
            <a:endParaRPr lang="ru-RU" sz="2000" dirty="0">
              <a:cs typeface="Arial" charset="0"/>
            </a:endParaRPr>
          </a:p>
          <a:p>
            <a:r>
              <a:rPr lang="en-US" sz="2000" dirty="0">
                <a:cs typeface="Arial" charset="0"/>
              </a:rPr>
              <a:t>(</a:t>
            </a:r>
            <a:r>
              <a:rPr lang="ru-RU" sz="2000" dirty="0">
                <a:cs typeface="Arial" charset="0"/>
              </a:rPr>
              <a:t>логарифм по основанию 2 </a:t>
            </a:r>
            <a:r>
              <a:rPr lang="ru-RU" sz="2000" dirty="0" smtClean="0">
                <a:cs typeface="Arial" charset="0"/>
              </a:rPr>
              <a:t>числа </a:t>
            </a:r>
            <a:r>
              <a:rPr lang="ru-RU" sz="2000" dirty="0">
                <a:cs typeface="Arial" charset="0"/>
              </a:rPr>
              <a:t>8 равен 3, поскольку 2</a:t>
            </a:r>
            <a:r>
              <a:rPr lang="ru-RU" sz="2000" baseline="30000" dirty="0">
                <a:cs typeface="Arial" charset="0"/>
              </a:rPr>
              <a:t>3</a:t>
            </a:r>
            <a:r>
              <a:rPr lang="ru-RU" sz="2000" dirty="0">
                <a:cs typeface="Arial" charset="0"/>
              </a:rPr>
              <a:t> = 8  </a:t>
            </a:r>
            <a:r>
              <a:rPr lang="en-US" sz="2000" dirty="0">
                <a:cs typeface="Arial" charset="0"/>
              </a:rPr>
              <a:t>)</a:t>
            </a:r>
            <a:endParaRPr lang="ru-RU" sz="2000" dirty="0">
              <a:cs typeface="Arial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855024" cy="908720"/>
          </a:xfrm>
          <a:ln w="57150"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erican Retro" pitchFamily="66" charset="0"/>
              </a:rPr>
              <a:t>Десятичные логарифмы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8382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smtClean="0"/>
              <a:t>    Если основание логарифма равно 10, то логарифм называется десятичным:</a:t>
            </a:r>
          </a:p>
        </p:txBody>
      </p:sp>
      <p:graphicFrame>
        <p:nvGraphicFramePr>
          <p:cNvPr id="23557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00400" y="2209800"/>
          <a:ext cx="2514600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3" imgW="774360" imgH="228600" progId="Equation.3">
                  <p:embed/>
                </p:oleObj>
              </mc:Choice>
              <mc:Fallback>
                <p:oleObj name="Формула" r:id="rId3" imgW="77436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209800"/>
                        <a:ext cx="2514600" cy="7413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99CCFF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42938" y="1643063"/>
          <a:ext cx="1719262" cy="197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5" imgW="774360" imgH="888840" progId="">
                  <p:embed/>
                </p:oleObj>
              </mc:Choice>
              <mc:Fallback>
                <p:oleObj name="Equation" r:id="rId5" imgW="774360" imgH="88884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1643063"/>
                        <a:ext cx="1719262" cy="19732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99CCFF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6929438" y="1571625"/>
          <a:ext cx="1800225" cy="190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7" imgW="838080" imgH="888840" progId="Equation.3">
                  <p:embed/>
                </p:oleObj>
              </mc:Choice>
              <mc:Fallback>
                <p:oleObj name="Формула" r:id="rId7" imgW="838080" imgH="8888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38" y="1571625"/>
                        <a:ext cx="1800225" cy="19097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99CCFF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1691680" y="3573016"/>
            <a:ext cx="61206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merican Retro" pitchFamily="66" charset="0"/>
              </a:rPr>
              <a:t>натуральные логарифмы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71500" y="4581525"/>
            <a:ext cx="745648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/>
              <a:t>    Если основание логарифма е, то логарифм называется натуральным:</a:t>
            </a:r>
          </a:p>
        </p:txBody>
      </p:sp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2857500" y="5643563"/>
          <a:ext cx="4071938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9" imgW="1282680" imgH="228600" progId="Equation.3">
                  <p:embed/>
                </p:oleObj>
              </mc:Choice>
              <mc:Fallback>
                <p:oleObj name="Формула" r:id="rId9" imgW="128268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5643563"/>
                        <a:ext cx="4071938" cy="72548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99CCFF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8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8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8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800"/>
                            </p:stCondLst>
                            <p:childTnLst>
                              <p:par>
                                <p:cTn id="3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800"/>
                            </p:stCondLst>
                            <p:childTnLst>
                              <p:par>
                                <p:cTn id="3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tmFilter="0,0; .5, 1; 1, 1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6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6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5932" y="0"/>
            <a:ext cx="783515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ЛОГАРИФМИРОВАНИЕ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928688"/>
            <a:ext cx="8929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ЭТО ОПЕРАЦИЯ НАХОЖДЕНИЯ ЛОГАРИФМА ПО ЗАДАННОМУ ОСНОВАНИЮ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313" y="1643063"/>
          <a:ext cx="8643996" cy="19894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2895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Степень</a:t>
                      </a:r>
                    </a:p>
                    <a:p>
                      <a:pPr algn="ctr"/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800" b="1" baseline="300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b="1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8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8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8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800" b="1" kern="120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95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Значение степени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ru-RU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121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Показатель степени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2 = 1</a:t>
                      </a:r>
                      <a:endParaRPr lang="ru-RU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4 = 2</a:t>
                      </a:r>
                      <a:endParaRPr lang="ru-RU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8 = 3</a:t>
                      </a:r>
                      <a:endParaRPr lang="ru-RU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16 = 4</a:t>
                      </a:r>
                      <a:endParaRPr lang="ru-RU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32 = 5</a:t>
                      </a:r>
                      <a:endParaRPr lang="ru-RU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42938" y="3857625"/>
            <a:ext cx="794226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log</a:t>
            </a:r>
            <a:r>
              <a:rPr lang="ru-RU" sz="2800" b="1" baseline="-2500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 5 = 2,321928… - иррациональное число</a:t>
            </a:r>
          </a:p>
          <a:p>
            <a:pPr algn="ctr"/>
            <a:endParaRPr lang="ru-RU" b="1"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214438" y="4500563"/>
            <a:ext cx="657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2 ≤ log</a:t>
            </a:r>
            <a:r>
              <a:rPr lang="ru-RU" sz="2800" b="1" baseline="-2500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 5 ≤ 3,так как </a:t>
            </a:r>
            <a:r>
              <a:rPr lang="ru-RU" sz="2800" b="1">
                <a:cs typeface="Arial" charset="0"/>
              </a:rPr>
              <a:t>2</a:t>
            </a:r>
            <a:r>
              <a:rPr lang="ru-RU" sz="2800" b="1" baseline="30000">
                <a:cs typeface="Arial" charset="0"/>
              </a:rPr>
              <a:t>2</a:t>
            </a:r>
            <a:r>
              <a:rPr lang="ru-RU" sz="2800" b="1">
                <a:cs typeface="Arial" charset="0"/>
              </a:rPr>
              <a:t> </a:t>
            </a:r>
            <a:r>
              <a:rPr lang="ru-RU" sz="28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&lt; 5 &lt; </a:t>
            </a:r>
            <a:r>
              <a:rPr lang="ru-RU" sz="2800" b="1">
                <a:cs typeface="Arial" charset="0"/>
              </a:rPr>
              <a:t>2</a:t>
            </a:r>
            <a:r>
              <a:rPr lang="ru-RU" sz="2800" b="1" baseline="30000">
                <a:cs typeface="Arial" charset="0"/>
              </a:rPr>
              <a:t>3</a:t>
            </a:r>
            <a:endParaRPr lang="ru-RU" b="1"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4313" y="5143500"/>
            <a:ext cx="8643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Arial" charset="0"/>
              </a:rPr>
              <a:t>Если логарифм получается иррациональным, его лучше так и оставить: </a:t>
            </a:r>
          </a:p>
          <a:p>
            <a:r>
              <a:rPr lang="ru-RU" sz="2800" b="1">
                <a:solidFill>
                  <a:srgbClr val="000000"/>
                </a:solidFill>
                <a:cs typeface="Arial" charset="0"/>
              </a:rPr>
              <a:t>log</a:t>
            </a:r>
            <a:r>
              <a:rPr lang="ru-RU" sz="2800" b="1" baseline="-30000">
                <a:solidFill>
                  <a:srgbClr val="000000"/>
                </a:solidFill>
                <a:cs typeface="Arial" charset="0"/>
              </a:rPr>
              <a:t>2</a:t>
            </a:r>
            <a:r>
              <a:rPr lang="ru-RU" sz="2800" b="1">
                <a:solidFill>
                  <a:srgbClr val="000000"/>
                </a:solidFill>
                <a:cs typeface="Arial" charset="0"/>
              </a:rPr>
              <a:t> 5, </a:t>
            </a:r>
            <a:r>
              <a:rPr lang="ru-RU" sz="28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log</a:t>
            </a:r>
            <a:r>
              <a:rPr lang="ru-RU" sz="2800" b="1" baseline="-25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3</a:t>
            </a:r>
            <a:r>
              <a:rPr lang="ru-RU" sz="28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 7, log</a:t>
            </a:r>
            <a:r>
              <a:rPr lang="ru-RU" sz="2800" b="1" baseline="-250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5</a:t>
            </a:r>
            <a:r>
              <a:rPr lang="ru-RU" sz="2800" b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 2 и другие</a:t>
            </a:r>
            <a:endParaRPr lang="ru-RU" sz="2800" b="1">
              <a:cs typeface="Arial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58623" y="-24"/>
            <a:ext cx="625664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ВАЖНЫЕ ФАКТЫ: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930275"/>
            <a:ext cx="9429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t" hangingPunct="0">
              <a:tabLst>
                <a:tab pos="457200" algn="l"/>
              </a:tabLst>
            </a:pPr>
            <a:r>
              <a:rPr lang="ru-RU" sz="2400" b="1" i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1.</a:t>
            </a:r>
            <a:r>
              <a:rPr lang="ru-RU" sz="24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Аргумент и основание  логарифма всегда должны быть больше нуля. Это следует из определения степени  с рациональным показателем, к которому сводится </a:t>
            </a:r>
          </a:p>
          <a:p>
            <a:pPr eaLnBrk="0" fontAlgn="t" hangingPunct="0">
              <a:tabLst>
                <a:tab pos="457200" algn="l"/>
              </a:tabLst>
            </a:pPr>
            <a:r>
              <a:rPr lang="ru-RU" sz="24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определение логарифма.</a:t>
            </a:r>
            <a:endParaRPr lang="ru-RU" sz="2400">
              <a:ea typeface="Times New Roman" pitchFamily="18" charset="0"/>
              <a:cs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4313" y="2670175"/>
            <a:ext cx="8858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2.</a:t>
            </a:r>
            <a:r>
              <a:rPr lang="ru-RU" sz="24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Основание должно быть отличным от единицы, поскольку единица в любой степени все равно остается единицей. </a:t>
            </a:r>
            <a:endParaRPr lang="ru-RU" sz="2400">
              <a:ea typeface="Times New Roman" pitchFamily="18" charset="0"/>
              <a:cs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928688" y="4000500"/>
            <a:ext cx="7353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 err="1">
                <a:solidFill>
                  <a:srgbClr val="000000"/>
                </a:solidFill>
                <a:cs typeface="Arial" charset="0"/>
              </a:rPr>
              <a:t>log</a:t>
            </a:r>
            <a:r>
              <a:rPr lang="ru-RU" sz="4000" b="1" i="1" baseline="-30000" dirty="0" err="1">
                <a:solidFill>
                  <a:srgbClr val="000000"/>
                </a:solidFill>
                <a:cs typeface="Arial" charset="0"/>
              </a:rPr>
              <a:t>a</a:t>
            </a:r>
            <a:r>
              <a:rPr lang="ru-RU" sz="4000" b="1" dirty="0">
                <a:solidFill>
                  <a:srgbClr val="000000"/>
                </a:solidFill>
                <a:cs typeface="Arial" charset="0"/>
              </a:rPr>
              <a:t> </a:t>
            </a:r>
            <a:r>
              <a:rPr lang="en-GB" sz="4000" b="1" i="1" dirty="0" smtClean="0">
                <a:solidFill>
                  <a:srgbClr val="000000"/>
                </a:solidFill>
                <a:cs typeface="Arial" charset="0"/>
              </a:rPr>
              <a:t>b</a:t>
            </a:r>
            <a:r>
              <a:rPr lang="ru-RU" sz="4000" b="1" dirty="0">
                <a:solidFill>
                  <a:srgbClr val="000000"/>
                </a:solidFill>
                <a:cs typeface="Arial" charset="0"/>
              </a:rPr>
              <a:t> = </a:t>
            </a:r>
            <a:r>
              <a:rPr lang="en-GB" sz="4000" b="1" dirty="0" smtClean="0">
                <a:solidFill>
                  <a:srgbClr val="000000"/>
                </a:solidFill>
                <a:cs typeface="Arial" charset="0"/>
              </a:rPr>
              <a:t>c</a:t>
            </a:r>
            <a:r>
              <a:rPr lang="ru-RU" sz="4000" b="1" dirty="0">
                <a:solidFill>
                  <a:srgbClr val="000000"/>
                </a:solidFill>
                <a:cs typeface="Arial" charset="0"/>
              </a:rPr>
              <a:t> ⇒ </a:t>
            </a:r>
            <a:r>
              <a:rPr lang="en-GB" sz="4000" b="1" dirty="0" smtClean="0">
                <a:solidFill>
                  <a:srgbClr val="000000"/>
                </a:solidFill>
                <a:cs typeface="Arial" charset="0"/>
              </a:rPr>
              <a:t>b</a:t>
            </a:r>
            <a:r>
              <a:rPr lang="ru-RU" sz="4000" b="1" dirty="0">
                <a:solidFill>
                  <a:srgbClr val="000000"/>
                </a:solidFill>
                <a:cs typeface="Arial" charset="0"/>
              </a:rPr>
              <a:t> &gt; 0, </a:t>
            </a:r>
            <a:r>
              <a:rPr lang="ru-RU" sz="4000" b="1" dirty="0" err="1">
                <a:solidFill>
                  <a:srgbClr val="000000"/>
                </a:solidFill>
                <a:cs typeface="Arial" charset="0"/>
              </a:rPr>
              <a:t>a</a:t>
            </a:r>
            <a:r>
              <a:rPr lang="ru-RU" sz="4000" b="1" dirty="0">
                <a:solidFill>
                  <a:srgbClr val="000000"/>
                </a:solidFill>
                <a:cs typeface="Arial" charset="0"/>
              </a:rPr>
              <a:t> &gt; 0, </a:t>
            </a:r>
            <a:r>
              <a:rPr lang="ru-RU" sz="4000" b="1" dirty="0" err="1">
                <a:solidFill>
                  <a:srgbClr val="000000"/>
                </a:solidFill>
                <a:cs typeface="Arial" charset="0"/>
              </a:rPr>
              <a:t>a</a:t>
            </a:r>
            <a:r>
              <a:rPr lang="ru-RU" sz="4000" b="1" dirty="0">
                <a:solidFill>
                  <a:srgbClr val="000000"/>
                </a:solidFill>
                <a:cs typeface="Arial" charset="0"/>
              </a:rPr>
              <a:t> ≠ 1.</a:t>
            </a:r>
            <a:endParaRPr lang="ru-RU" sz="4000" b="1" dirty="0">
              <a:cs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4313" y="514350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3.</a:t>
            </a: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На число </a:t>
            </a:r>
            <a:r>
              <a:rPr lang="en-GB" sz="2400" i="1" dirty="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</a:t>
            </a:r>
            <a:r>
              <a:rPr lang="ru-RU" sz="2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 (значение логарифма) никаких ограничений не накладывается. </a:t>
            </a:r>
            <a:endParaRPr lang="ru-RU" sz="2400" dirty="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71536" y="0"/>
            <a:ext cx="1028707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ВЫЯСНИТЕ ПРИ КАКИХ ЗНАЧЕНИЯХ </a:t>
            </a:r>
            <a:r>
              <a:rPr lang="ru-RU" sz="32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</a:t>
            </a: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СУЩЕСТВУЕТ ЛОГАРИФМ:</a:t>
            </a:r>
          </a:p>
          <a:p>
            <a:pPr algn="ctr">
              <a:defRPr/>
            </a:pP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ПРОВЕРКА: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785938"/>
            <a:ext cx="32289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1714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2786063"/>
            <a:ext cx="17859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3357563"/>
            <a:ext cx="1000125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Rectangle 12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45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1428750"/>
            <a:ext cx="31908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4" name="Rectangle 15"/>
          <p:cNvSpPr>
            <a:spLocks noChangeArrowheads="1"/>
          </p:cNvSpPr>
          <p:nvPr/>
        </p:nvSpPr>
        <p:spPr bwMode="auto">
          <a:xfrm>
            <a:off x="0" y="194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48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2928938"/>
            <a:ext cx="29718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7" name="Rectangle 18"/>
          <p:cNvSpPr>
            <a:spLocks noChangeArrowheads="1"/>
          </p:cNvSpPr>
          <p:nvPr/>
        </p:nvSpPr>
        <p:spPr bwMode="auto">
          <a:xfrm>
            <a:off x="0" y="194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8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54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4714875"/>
            <a:ext cx="29718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0" name="Rectangle 24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1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57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38" y="5381625"/>
            <a:ext cx="15144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3" name="Rectangle 27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4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4060" name="Picture 2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4429125"/>
            <a:ext cx="28860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6" name="Rectangle 30"/>
          <p:cNvSpPr>
            <a:spLocks noChangeArrowheads="1"/>
          </p:cNvSpPr>
          <p:nvPr/>
        </p:nvSpPr>
        <p:spPr bwMode="auto">
          <a:xfrm>
            <a:off x="0" y="1733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214438" y="5929313"/>
            <a:ext cx="3071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Нет таких </a:t>
            </a:r>
            <a:r>
              <a:rPr lang="ru-RU" sz="3200" b="1" i="1"/>
              <a:t>х.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64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ОСНОВНОЕ </a:t>
            </a:r>
          </a:p>
          <a:p>
            <a:pPr algn="ctr"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ЛОГАРИФМИЧЕСКОЕ ТОЖДЕСТВО</a:t>
            </a: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1500188"/>
            <a:ext cx="5370513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14375" y="3071813"/>
            <a:ext cx="814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Равенство справедливо при  </a:t>
            </a:r>
            <a:r>
              <a:rPr lang="en-US" sz="2800" b="1"/>
              <a:t>b &gt; 0, a &gt; 0, a ≠ 1</a:t>
            </a:r>
            <a:endParaRPr lang="ru-RU" sz="2800" b="1"/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3929063"/>
            <a:ext cx="33623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Rectangle 9"/>
          <p:cNvSpPr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0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0" y="4786313"/>
            <a:ext cx="41148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2" name="Rectangle 12"/>
          <p:cNvSpPr>
            <a:spLocks noChangeArrowheads="1"/>
          </p:cNvSpPr>
          <p:nvPr/>
        </p:nvSpPr>
        <p:spPr bwMode="auto">
          <a:xfrm>
            <a:off x="0" y="2676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00438" y="3819525"/>
            <a:ext cx="785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/>
              <a:t>5</a:t>
            </a:r>
            <a:endParaRPr lang="ru-RU" sz="80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429625" y="5143500"/>
            <a:ext cx="571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/>
              <a:t>2</a:t>
            </a:r>
            <a:endParaRPr lang="ru-RU" sz="80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618130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ТРИ ФОРМУЛЫ: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1643063"/>
            <a:ext cx="42386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3571875"/>
            <a:ext cx="42195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5286375"/>
            <a:ext cx="45339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Rectangle 9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857250"/>
          <a:ext cx="8429684" cy="5429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4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5613">
                <a:tc>
                  <a:txBody>
                    <a:bodyPr/>
                    <a:lstStyle/>
                    <a:p>
                      <a:endParaRPr lang="ru-RU" sz="3600" b="1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Пояснения</a:t>
                      </a:r>
                      <a:endParaRPr lang="ru-RU" sz="3600" b="1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255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57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5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1609725"/>
            <a:ext cx="28003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0" name="Rectangle 6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643063"/>
            <a:ext cx="18192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3" name="Rectangle 9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4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419350"/>
            <a:ext cx="41148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6" name="Rectangle 12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7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997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2428875"/>
            <a:ext cx="33623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9" name="Rectangle 15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70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71" name="Rectangle 18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7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03" name="Picture 1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4950" y="3143250"/>
            <a:ext cx="17811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4" name="Rectangle 21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7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06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3186113"/>
            <a:ext cx="3076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7" name="Rectangle 24"/>
          <p:cNvSpPr>
            <a:spLocks noChangeArrowheads="1"/>
          </p:cNvSpPr>
          <p:nvPr/>
        </p:nvSpPr>
        <p:spPr bwMode="auto">
          <a:xfrm>
            <a:off x="0" y="1343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7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09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857625"/>
            <a:ext cx="27146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80" name="Rectangle 27"/>
          <p:cNvSpPr>
            <a:spLocks noChangeArrowheads="1"/>
          </p:cNvSpPr>
          <p:nvPr/>
        </p:nvSpPr>
        <p:spPr bwMode="auto">
          <a:xfrm>
            <a:off x="0" y="1390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8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12" name="Picture 2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3929063"/>
            <a:ext cx="27146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83" name="Rectangle 30"/>
          <p:cNvSpPr>
            <a:spLocks noChangeArrowheads="1"/>
          </p:cNvSpPr>
          <p:nvPr/>
        </p:nvSpPr>
        <p:spPr bwMode="auto">
          <a:xfrm>
            <a:off x="0" y="1571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84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15" name="Picture 3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4714875"/>
            <a:ext cx="34385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86" name="Rectangle 33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87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18" name="Picture 3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714875"/>
            <a:ext cx="25431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89" name="Rectangle 36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90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21" name="Picture 3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5500688"/>
            <a:ext cx="3067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92" name="Rectangle 39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93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2024" name="Picture 4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5572125"/>
            <a:ext cx="21812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95" name="Rectangle 42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214414" y="0"/>
            <a:ext cx="368562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ПРИМЕРЫ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187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American Retro</vt:lpstr>
      <vt:lpstr>Arial</vt:lpstr>
      <vt:lpstr>Calibri</vt:lpstr>
      <vt:lpstr>Times New Roman</vt:lpstr>
      <vt:lpstr>Тема Office</vt:lpstr>
      <vt:lpstr>Формула</vt:lpstr>
      <vt:lpstr>Equation</vt:lpstr>
      <vt:lpstr>Презентация PowerPoint</vt:lpstr>
      <vt:lpstr>Десятичные логарифмы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АТИС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Ковалев Олег</dc:creator>
  <cp:lastModifiedBy>User Windows</cp:lastModifiedBy>
  <cp:revision>114</cp:revision>
  <dcterms:created xsi:type="dcterms:W3CDTF">2011-12-19T08:55:55Z</dcterms:created>
  <dcterms:modified xsi:type="dcterms:W3CDTF">2020-09-20T16:14:52Z</dcterms:modified>
</cp:coreProperties>
</file>