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376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0C671E-C0B7-481E-B784-692C4A35168E}" type="datetimeFigureOut">
              <a:rPr lang="ru-RU" smtClean="0"/>
              <a:pPr/>
              <a:t>15.09.2020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C7F4B4-71EC-42FF-B9B3-37496EE03C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FFBC1B-6D71-466F-8AF2-895F57D247E1}" type="slidenum">
              <a:rPr lang="ru-RU"/>
              <a:pPr/>
              <a:t>13</a:t>
            </a:fld>
            <a:endParaRPr lang="ru-RU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3.jpeg"/><Relationship Id="rId2" Type="http://schemas.openxmlformats.org/officeDocument/2006/relationships/hyperlink" Target="//commons.wikimedia.org/wiki/File:Monument_Goncharov1.jpg?uselang=r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//commons.wikimedia.org/wiki/File:Divan_Tapochki.jpg?uselang=ru" TargetMode="External"/><Relationship Id="rId5" Type="http://schemas.openxmlformats.org/officeDocument/2006/relationships/image" Target="../media/image22.jpeg"/><Relationship Id="rId4" Type="http://schemas.openxmlformats.org/officeDocument/2006/relationships/hyperlink" Target="//commons.wikimedia.org/wiki/File:Monument_Goncharov2.jpg?uselang=ru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//upload.wikimedia.org/wikipedia/commons/7/78/Russian_writers_by_Levitsky_1856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133600"/>
            <a:ext cx="3636963" cy="4365625"/>
          </a:xfrm>
          <a:prstGeom prst="rect">
            <a:avLst/>
          </a:prstGeom>
          <a:noFill/>
        </p:spPr>
      </p:pic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1331913" y="333375"/>
            <a:ext cx="61341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Иван Александрович Гончаров</a:t>
            </a:r>
          </a:p>
        </p:txBody>
      </p:sp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3419475" y="1268413"/>
            <a:ext cx="20764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(1812-1891)</a:t>
            </a:r>
          </a:p>
        </p:txBody>
      </p:sp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4356100" y="2924175"/>
            <a:ext cx="47879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dirty="0"/>
              <a:t>СЕРЬЕЗНОЕ  ИСКУССТВО, КАК И  ВСЯКОЕ СЕРЬЕЗНОЕ </a:t>
            </a:r>
            <a:endParaRPr lang="ru-RU" sz="2800" b="1" dirty="0" smtClean="0"/>
          </a:p>
          <a:p>
            <a:r>
              <a:rPr lang="ru-RU" sz="2800" b="1" dirty="0" smtClean="0"/>
              <a:t> </a:t>
            </a:r>
            <a:r>
              <a:rPr lang="ru-RU" sz="2800" b="1" dirty="0"/>
              <a:t>ДЕЛО, ТРЕБУЕТ ВСЕЙ  ЖИЗНИ.</a:t>
            </a:r>
          </a:p>
          <a:p>
            <a:endParaRPr lang="ru-RU" sz="2800" dirty="0"/>
          </a:p>
          <a:p>
            <a:pPr algn="r"/>
            <a:r>
              <a:rPr lang="ru-RU" sz="2800" dirty="0"/>
              <a:t>      </a:t>
            </a:r>
            <a:r>
              <a:rPr lang="ru-RU" sz="2800" b="1" dirty="0"/>
              <a:t>И. Гончаров</a:t>
            </a:r>
            <a:r>
              <a:rPr lang="ru-RU" sz="2800" dirty="0"/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ANd9GcQApVMze6ZCFQy-OC-2yzLngryJp97vGBKsfz7C5VMHUONhwHT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836613"/>
            <a:ext cx="4248150" cy="2943225"/>
          </a:xfrm>
          <a:prstGeom prst="rect">
            <a:avLst/>
          </a:prstGeom>
          <a:noFill/>
        </p:spPr>
      </p:pic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684213" y="4221163"/>
            <a:ext cx="727233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/>
              <a:t>В 1852 г. Гончаров в качестве секретаря адмирала Путятина отправляется на фрегате «Паллада» в кругосветное плавание. Вернувшись из путешествия, писатель оформляет свои впечатления в книге очерков «Фрегат «Паллада</a:t>
            </a:r>
            <a:r>
              <a:rPr lang="ru-RU" sz="2400" dirty="0"/>
              <a:t>»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oblomo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765175"/>
            <a:ext cx="2968625" cy="4679950"/>
          </a:xfrm>
          <a:prstGeom prst="rect">
            <a:avLst/>
          </a:prstGeom>
          <a:noFill/>
        </p:spPr>
      </p:pic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995738" y="836613"/>
            <a:ext cx="45370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3995738" y="836613"/>
            <a:ext cx="460851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0000"/>
                </a:solidFill>
              </a:rPr>
              <a:t>«Обломов»</a:t>
            </a:r>
          </a:p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0000"/>
                </a:solidFill>
              </a:rPr>
              <a:t>1847 - 1859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3924300" y="2133600"/>
            <a:ext cx="52197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dirty="0"/>
              <a:t>«История  о том, как лежит  и спит добряк-ленивец  Обломов и как  ни дружба, ни любовь  не могут пробудить  и поднять </a:t>
            </a:r>
            <a:endParaRPr lang="ru-RU" sz="2000" b="1" dirty="0" smtClean="0"/>
          </a:p>
          <a:p>
            <a:r>
              <a:rPr lang="ru-RU" sz="2000" b="1" dirty="0" smtClean="0"/>
              <a:t>его</a:t>
            </a:r>
            <a:r>
              <a:rPr lang="ru-RU" sz="2000" b="1" dirty="0"/>
              <a:t>, - не бог весть  какая важная история. Но в ней отразилась  русская жизнь, в  ней предстает  перед нами живой, современный русский  тип, отчеканенный  с беспощадной  строгостью и правильностью…»</a:t>
            </a:r>
            <a:endParaRPr lang="ru-RU" sz="2000" b="1" i="1" dirty="0"/>
          </a:p>
          <a:p>
            <a:pPr algn="r"/>
            <a:r>
              <a:rPr lang="ru-RU" sz="2000" b="1" i="1" dirty="0"/>
              <a:t>Н. Добролюбов «Что  такое обломовщина</a:t>
            </a:r>
            <a:r>
              <a:rPr lang="ru-RU" b="1" i="1" dirty="0"/>
              <a:t>?»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Picture 5" descr="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052513"/>
            <a:ext cx="2816225" cy="4464050"/>
          </a:xfrm>
          <a:prstGeom prst="rect">
            <a:avLst/>
          </a:prstGeom>
          <a:noFill/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3924300" y="981075"/>
            <a:ext cx="43926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0000"/>
                </a:solidFill>
              </a:rPr>
              <a:t>«Обрыв»</a:t>
            </a:r>
          </a:p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0000"/>
                </a:solidFill>
              </a:rPr>
              <a:t>1869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3929058" y="2205038"/>
            <a:ext cx="489109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РОМАН «ОБРЫВ» РОДИЛСЯ  У МЕНЯ В 1849 ГОДУ  НА ВОЛГЕ, КОГДА  Я, ПОСЛЕ 14-ЛЕТНЕГО  ОТСУТСТВИЯ , ПЕРВЫЙ  РАЗ ПОСЕТИЛ СИМБИРСК, СВОЮ РОДИНУ</a:t>
            </a:r>
            <a:r>
              <a:rPr lang="ru-RU" sz="2400" dirty="0"/>
              <a:t> .</a:t>
            </a:r>
          </a:p>
          <a:p>
            <a:pPr algn="r">
              <a:spcBef>
                <a:spcPct val="50000"/>
              </a:spcBef>
            </a:pPr>
            <a:r>
              <a:rPr lang="ru-RU" sz="2400" b="1" dirty="0"/>
              <a:t>И.А. Гончаров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AutoShape 3"/>
          <p:cNvSpPr>
            <a:spLocks noChangeArrowheads="1"/>
          </p:cNvSpPr>
          <p:nvPr/>
        </p:nvSpPr>
        <p:spPr bwMode="auto">
          <a:xfrm>
            <a:off x="1763713" y="1557338"/>
            <a:ext cx="5867400" cy="8461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752600" y="1700213"/>
            <a:ext cx="5715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>
                <a:latin typeface="Tahoma" pitchFamily="34" charset="0"/>
              </a:rPr>
              <a:t>ДВА УКЛАДА</a:t>
            </a:r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381000" y="3124200"/>
            <a:ext cx="3886200" cy="1219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5875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62" name="AutoShape 6"/>
          <p:cNvSpPr>
            <a:spLocks noChangeArrowheads="1"/>
          </p:cNvSpPr>
          <p:nvPr/>
        </p:nvSpPr>
        <p:spPr bwMode="auto">
          <a:xfrm>
            <a:off x="4953000" y="3124200"/>
            <a:ext cx="3886200" cy="1219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5875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 flipH="1">
            <a:off x="2268538" y="2420938"/>
            <a:ext cx="2133600" cy="914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64" name="Line 8"/>
          <p:cNvSpPr>
            <a:spLocks noChangeShapeType="1"/>
          </p:cNvSpPr>
          <p:nvPr/>
        </p:nvSpPr>
        <p:spPr bwMode="auto">
          <a:xfrm>
            <a:off x="4716463" y="2420938"/>
            <a:ext cx="2286000" cy="91440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457200" y="3505200"/>
            <a:ext cx="373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latin typeface="Tahoma" pitchFamily="34" charset="0"/>
              </a:rPr>
              <a:t>ПАТРИАРХАЛЬНЫЙ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4953000" y="35052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latin typeface="Tahoma" pitchFamily="34" charset="0"/>
              </a:rPr>
              <a:t>БУРЖУАЗНЫЙ</a:t>
            </a:r>
          </a:p>
        </p:txBody>
      </p:sp>
      <p:sp>
        <p:nvSpPr>
          <p:cNvPr id="19467" name="AutoShape 11"/>
          <p:cNvSpPr>
            <a:spLocks noChangeArrowheads="1"/>
          </p:cNvSpPr>
          <p:nvPr/>
        </p:nvSpPr>
        <p:spPr bwMode="auto">
          <a:xfrm>
            <a:off x="381000" y="5181600"/>
            <a:ext cx="3886200" cy="1219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5875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000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19468" name="AutoShape 12"/>
          <p:cNvSpPr>
            <a:spLocks noChangeArrowheads="1"/>
          </p:cNvSpPr>
          <p:nvPr/>
        </p:nvSpPr>
        <p:spPr bwMode="auto">
          <a:xfrm>
            <a:off x="4953000" y="5181600"/>
            <a:ext cx="3886200" cy="1219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5875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69" name="Line 13"/>
          <p:cNvSpPr>
            <a:spLocks noChangeShapeType="1"/>
          </p:cNvSpPr>
          <p:nvPr/>
        </p:nvSpPr>
        <p:spPr bwMode="auto">
          <a:xfrm>
            <a:off x="2209800" y="4343400"/>
            <a:ext cx="0" cy="83820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70" name="Line 14"/>
          <p:cNvSpPr>
            <a:spLocks noChangeShapeType="1"/>
          </p:cNvSpPr>
          <p:nvPr/>
        </p:nvSpPr>
        <p:spPr bwMode="auto">
          <a:xfrm>
            <a:off x="6858000" y="4343400"/>
            <a:ext cx="0" cy="83820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381000" y="5257800"/>
            <a:ext cx="3657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Крепостнические порядки, инертность и однообразие помещичьей жизни</a:t>
            </a:r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4953000" y="5257800"/>
            <a:ext cx="3810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Активное отношение к жизни, проявление откровенного эгоизма</a:t>
            </a:r>
          </a:p>
        </p:txBody>
      </p:sp>
      <p:sp>
        <p:nvSpPr>
          <p:cNvPr id="19473" name="AutoShape 17"/>
          <p:cNvSpPr>
            <a:spLocks noChangeArrowheads="1"/>
          </p:cNvSpPr>
          <p:nvPr/>
        </p:nvSpPr>
        <p:spPr bwMode="auto">
          <a:xfrm>
            <a:off x="4267200" y="3581400"/>
            <a:ext cx="685800" cy="228600"/>
          </a:xfrm>
          <a:prstGeom prst="leftRightArrow">
            <a:avLst>
              <a:gd name="adj1" fmla="val 50000"/>
              <a:gd name="adj2" fmla="val 60000"/>
            </a:avLst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74" name="AutoShape 18"/>
          <p:cNvSpPr>
            <a:spLocks noChangeArrowheads="1"/>
          </p:cNvSpPr>
          <p:nvPr/>
        </p:nvSpPr>
        <p:spPr bwMode="auto">
          <a:xfrm>
            <a:off x="4267200" y="5715000"/>
            <a:ext cx="685800" cy="228600"/>
          </a:xfrm>
          <a:prstGeom prst="leftRightArrow">
            <a:avLst>
              <a:gd name="adj1" fmla="val 50000"/>
              <a:gd name="adj2" fmla="val 60000"/>
            </a:avLst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75" name="Line 19"/>
          <p:cNvSpPr>
            <a:spLocks noChangeShapeType="1"/>
          </p:cNvSpPr>
          <p:nvPr/>
        </p:nvSpPr>
        <p:spPr bwMode="auto">
          <a:xfrm>
            <a:off x="2124075" y="4365625"/>
            <a:ext cx="0" cy="792163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76" name="Line 20"/>
          <p:cNvSpPr>
            <a:spLocks noChangeShapeType="1"/>
          </p:cNvSpPr>
          <p:nvPr/>
        </p:nvSpPr>
        <p:spPr bwMode="auto">
          <a:xfrm>
            <a:off x="7019925" y="4365625"/>
            <a:ext cx="0" cy="792163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77" name="WordArt 21"/>
          <p:cNvSpPr>
            <a:spLocks noChangeArrowheads="1" noChangeShapeType="1" noTextEdit="1"/>
          </p:cNvSpPr>
          <p:nvPr/>
        </p:nvSpPr>
        <p:spPr bwMode="auto">
          <a:xfrm>
            <a:off x="1835150" y="115888"/>
            <a:ext cx="5295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Трилогия о русской жизни</a:t>
            </a:r>
          </a:p>
        </p:txBody>
      </p:sp>
      <p:sp>
        <p:nvSpPr>
          <p:cNvPr id="19478" name="Text Box 22"/>
          <p:cNvSpPr txBox="1">
            <a:spLocks noChangeArrowheads="1"/>
          </p:cNvSpPr>
          <p:nvPr/>
        </p:nvSpPr>
        <p:spPr bwMode="auto">
          <a:xfrm>
            <a:off x="250825" y="642919"/>
            <a:ext cx="889317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Эти романы отражают существенные стороны жизни русского общества 40 - 60-х годов. Они объединены чертами характера персонажей, проблематикой.</a:t>
            </a:r>
            <a:endParaRPr lang="ru-RU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5" grpId="0"/>
      <p:bldP spid="19473" grpId="0" animBg="1"/>
      <p:bldP spid="1947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WordArt 4"/>
          <p:cNvSpPr>
            <a:spLocks noChangeArrowheads="1" noChangeShapeType="1" noTextEdit="1"/>
          </p:cNvSpPr>
          <p:nvPr/>
        </p:nvSpPr>
        <p:spPr bwMode="auto">
          <a:xfrm>
            <a:off x="2195513" y="476250"/>
            <a:ext cx="48291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Жизненный путь героев</a:t>
            </a:r>
          </a:p>
        </p:txBody>
      </p:sp>
      <p:pic>
        <p:nvPicPr>
          <p:cNvPr id="21510" name="Picture 6" descr="400236-Iz_zhizni_Oblomov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1196975"/>
            <a:ext cx="1928812" cy="2016125"/>
          </a:xfrm>
          <a:prstGeom prst="rect">
            <a:avLst/>
          </a:prstGeom>
          <a:noFill/>
        </p:spPr>
      </p:pic>
      <p:pic>
        <p:nvPicPr>
          <p:cNvPr id="21514" name="Picture 10" descr="mironov_evgeniy-teatr_obyknovennaya_istoriy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341438"/>
            <a:ext cx="2444750" cy="3457575"/>
          </a:xfrm>
          <a:prstGeom prst="rect">
            <a:avLst/>
          </a:prstGeom>
          <a:noFill/>
        </p:spPr>
      </p:pic>
      <p:pic>
        <p:nvPicPr>
          <p:cNvPr id="21516" name="Picture 12" descr="cm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1196975"/>
            <a:ext cx="2447925" cy="3455988"/>
          </a:xfrm>
          <a:prstGeom prst="rect">
            <a:avLst/>
          </a:prstGeom>
          <a:noFill/>
        </p:spPr>
      </p:pic>
      <p:sp>
        <p:nvSpPr>
          <p:cNvPr id="21517" name="WordArt 13"/>
          <p:cNvSpPr>
            <a:spLocks noChangeArrowheads="1" noChangeShapeType="1" noTextEdit="1"/>
          </p:cNvSpPr>
          <p:nvPr/>
        </p:nvSpPr>
        <p:spPr bwMode="auto">
          <a:xfrm>
            <a:off x="0" y="5013325"/>
            <a:ext cx="2987675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"Обыкновенная история"</a:t>
            </a: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0" y="5445125"/>
            <a:ext cx="29162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 dirty="0"/>
              <a:t>Александр </a:t>
            </a:r>
            <a:r>
              <a:rPr lang="ru-RU" sz="1600" b="1" dirty="0" err="1" smtClean="0"/>
              <a:t>Адуев</a:t>
            </a:r>
            <a:r>
              <a:rPr lang="ru-RU" sz="1600" b="1" dirty="0" smtClean="0"/>
              <a:t>,</a:t>
            </a:r>
            <a:endParaRPr lang="ru-RU" sz="1600" b="1" dirty="0"/>
          </a:p>
          <a:p>
            <a:pPr algn="ctr">
              <a:spcBef>
                <a:spcPct val="50000"/>
              </a:spcBef>
            </a:pPr>
            <a:r>
              <a:rPr lang="ru-RU" sz="1600" b="1" dirty="0" smtClean="0"/>
              <a:t>дворянин, </a:t>
            </a:r>
            <a:r>
              <a:rPr lang="ru-RU" sz="1600" b="1" dirty="0"/>
              <a:t>приспосабливается к жизни и перерождается в буржуа</a:t>
            </a:r>
          </a:p>
        </p:txBody>
      </p:sp>
      <p:sp>
        <p:nvSpPr>
          <p:cNvPr id="21519" name="WordArt 15"/>
          <p:cNvSpPr>
            <a:spLocks noChangeArrowheads="1" noChangeShapeType="1" noTextEdit="1"/>
          </p:cNvSpPr>
          <p:nvPr/>
        </p:nvSpPr>
        <p:spPr bwMode="auto">
          <a:xfrm>
            <a:off x="3779838" y="3357563"/>
            <a:ext cx="1223962" cy="247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"Обломов"</a:t>
            </a:r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3132138" y="3933825"/>
            <a:ext cx="2519362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Илья Ильич </a:t>
            </a:r>
            <a:r>
              <a:rPr lang="ru-RU" b="1" dirty="0" smtClean="0"/>
              <a:t>Обломов,</a:t>
            </a:r>
            <a:endParaRPr lang="ru-RU" b="1" dirty="0"/>
          </a:p>
          <a:p>
            <a:endParaRPr lang="ru-RU" dirty="0"/>
          </a:p>
          <a:p>
            <a:pPr algn="ctr"/>
            <a:r>
              <a:rPr lang="ru-RU" b="1" dirty="0"/>
              <a:t>дворянин </a:t>
            </a:r>
            <a:r>
              <a:rPr lang="ru-RU" b="1" dirty="0" smtClean="0"/>
              <a:t>,капитулирует </a:t>
            </a:r>
            <a:r>
              <a:rPr lang="ru-RU" b="1" dirty="0"/>
              <a:t>перед действительностью</a:t>
            </a:r>
          </a:p>
          <a:p>
            <a:pPr algn="ctr"/>
            <a:endParaRPr lang="ru-RU" b="1" dirty="0"/>
          </a:p>
          <a:p>
            <a:pPr>
              <a:spcBef>
                <a:spcPct val="50000"/>
              </a:spcBef>
            </a:pPr>
            <a:endParaRPr lang="ru-RU" sz="1600" b="1" dirty="0"/>
          </a:p>
        </p:txBody>
      </p:sp>
      <p:sp>
        <p:nvSpPr>
          <p:cNvPr id="21521" name="WordArt 17"/>
          <p:cNvSpPr>
            <a:spLocks noChangeArrowheads="1" noChangeShapeType="1" noTextEdit="1"/>
          </p:cNvSpPr>
          <p:nvPr/>
        </p:nvSpPr>
        <p:spPr bwMode="auto">
          <a:xfrm>
            <a:off x="6877050" y="4868863"/>
            <a:ext cx="1223963" cy="276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"Обрыв"</a:t>
            </a:r>
          </a:p>
        </p:txBody>
      </p:sp>
      <p:sp>
        <p:nvSpPr>
          <p:cNvPr id="21522" name="Text Box 18"/>
          <p:cNvSpPr txBox="1">
            <a:spLocks noChangeArrowheads="1"/>
          </p:cNvSpPr>
          <p:nvPr/>
        </p:nvSpPr>
        <p:spPr bwMode="auto">
          <a:xfrm>
            <a:off x="6084888" y="5229225"/>
            <a:ext cx="2951162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/>
              <a:t>Александр </a:t>
            </a:r>
            <a:r>
              <a:rPr lang="ru-RU" b="1" dirty="0" smtClean="0"/>
              <a:t>Райский,</a:t>
            </a:r>
            <a:endParaRPr lang="ru-RU" b="1" dirty="0"/>
          </a:p>
          <a:p>
            <a:pPr algn="ctr">
              <a:spcBef>
                <a:spcPct val="50000"/>
              </a:spcBef>
            </a:pPr>
            <a:r>
              <a:rPr lang="ru-RU" b="1" dirty="0" smtClean="0"/>
              <a:t>Дворянин, </a:t>
            </a:r>
            <a:r>
              <a:rPr lang="ru-RU" b="1" dirty="0"/>
              <a:t>уходит от жизни, увлекаясь искусством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79388" y="908050"/>
            <a:ext cx="4572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u="sng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1891 г. 27 сентября </a:t>
            </a:r>
            <a:r>
              <a:rPr lang="ru-RU" sz="2400" dirty="0"/>
              <a:t>– скончался от воспаления легких.</a:t>
            </a:r>
          </a:p>
        </p:txBody>
      </p:sp>
      <p:pic>
        <p:nvPicPr>
          <p:cNvPr id="22534" name="Picture 6" descr="300px-Monument_Goncharov1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9700" y="692150"/>
            <a:ext cx="2857500" cy="1971675"/>
          </a:xfrm>
          <a:prstGeom prst="rect">
            <a:avLst/>
          </a:prstGeom>
          <a:noFill/>
        </p:spPr>
      </p:pic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5219700" y="2852738"/>
            <a:ext cx="31686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/>
              <a:t>Памятник Гончарову в Симбирске</a:t>
            </a:r>
          </a:p>
        </p:txBody>
      </p:sp>
      <p:pic>
        <p:nvPicPr>
          <p:cNvPr id="22537" name="Picture 9" descr="200px-Monument_Goncharov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1550" y="1844675"/>
            <a:ext cx="2284413" cy="2376488"/>
          </a:xfrm>
          <a:prstGeom prst="rect">
            <a:avLst/>
          </a:prstGeom>
          <a:noFill/>
        </p:spPr>
      </p:pic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611188" y="4508500"/>
            <a:ext cx="28813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/>
              <a:t>Памятник-бюст Гончарову</a:t>
            </a:r>
          </a:p>
        </p:txBody>
      </p:sp>
      <p:pic>
        <p:nvPicPr>
          <p:cNvPr id="22540" name="Picture 12" descr="220px-Divan_Tapochki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4663" y="3716338"/>
            <a:ext cx="2384425" cy="1831975"/>
          </a:xfrm>
          <a:prstGeom prst="rect">
            <a:avLst/>
          </a:prstGeom>
          <a:noFill/>
        </p:spPr>
      </p:pic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4067175" y="5949950"/>
            <a:ext cx="44656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/>
              <a:t>Диван и тапочки Обломова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 descr="Обломов и Ольга в Летнем сад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1268413"/>
            <a:ext cx="3398838" cy="5329237"/>
          </a:xfrm>
          <a:prstGeom prst="rect">
            <a:avLst/>
          </a:prstGeom>
          <a:noFill/>
        </p:spPr>
      </p:pic>
      <p:sp>
        <p:nvSpPr>
          <p:cNvPr id="26631" name="WordArt 7"/>
          <p:cNvSpPr>
            <a:spLocks noChangeArrowheads="1" noChangeShapeType="1" noTextEdit="1"/>
          </p:cNvSpPr>
          <p:nvPr/>
        </p:nvSpPr>
        <p:spPr bwMode="auto">
          <a:xfrm>
            <a:off x="3492500" y="476250"/>
            <a:ext cx="21145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"Обломов"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1835150" y="1460500"/>
            <a:ext cx="5976938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1848 год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–</a:t>
            </a:r>
            <a:r>
              <a:rPr lang="ru-RU" sz="2000" b="1" dirty="0"/>
              <a:t> первый вариант «Сна Обломова»</a:t>
            </a:r>
          </a:p>
          <a:p>
            <a:endParaRPr lang="ru-RU" sz="2000" b="1" dirty="0"/>
          </a:p>
          <a:p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Март 1849 г.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–</a:t>
            </a:r>
            <a:r>
              <a:rPr lang="ru-RU" sz="2000" b="1" dirty="0"/>
              <a:t> первая публикация «Сна Обломова»</a:t>
            </a:r>
          </a:p>
          <a:p>
            <a:endParaRPr lang="ru-RU" sz="2000" b="1" dirty="0"/>
          </a:p>
          <a:p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1852 год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–</a:t>
            </a:r>
            <a:r>
              <a:rPr lang="ru-RU" sz="2000" b="1" dirty="0"/>
              <a:t> работа прервана из-за путешествия</a:t>
            </a:r>
          </a:p>
          <a:p>
            <a:endParaRPr lang="ru-RU" sz="2000" b="1" dirty="0"/>
          </a:p>
          <a:p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29 ноября 1855 г.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–</a:t>
            </a:r>
            <a:r>
              <a:rPr lang="ru-RU" sz="2000" b="1" dirty="0"/>
              <a:t> почти закончена первая часть романа</a:t>
            </a:r>
          </a:p>
          <a:p>
            <a:endParaRPr lang="ru-RU" sz="2000" b="1" dirty="0"/>
          </a:p>
          <a:p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Июнь – июль 1857 г.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– «</a:t>
            </a:r>
            <a:r>
              <a:rPr lang="ru-RU" sz="2000" b="1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мариенбадское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чудо» (запад Чехии): роман практически завершен</a:t>
            </a:r>
          </a:p>
          <a:p>
            <a:endParaRPr lang="ru-RU" sz="20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Январь – апрель 1859 г.</a:t>
            </a:r>
            <a:r>
              <a:rPr lang="ru-RU" sz="2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– </a:t>
            </a:r>
            <a:r>
              <a:rPr lang="ru-RU" sz="2000" b="1" dirty="0"/>
              <a:t>журнал «Отечественные записки» знакомит читателей с новым романом И. А. Гончарова</a:t>
            </a:r>
          </a:p>
        </p:txBody>
      </p:sp>
      <p:sp>
        <p:nvSpPr>
          <p:cNvPr id="27653" name="WordArt 5"/>
          <p:cNvSpPr>
            <a:spLocks noChangeArrowheads="1" noChangeShapeType="1" noTextEdit="1"/>
          </p:cNvSpPr>
          <p:nvPr/>
        </p:nvSpPr>
        <p:spPr bwMode="auto">
          <a:xfrm>
            <a:off x="2771775" y="333375"/>
            <a:ext cx="36766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История создания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0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4375150" cy="5832475"/>
          </a:xfrm>
          <a:prstGeom prst="rect">
            <a:avLst/>
          </a:prstGeom>
          <a:noFill/>
        </p:spPr>
      </p:pic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859338" y="549275"/>
            <a:ext cx="3673475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sz="1600" b="1" i="1" dirty="0"/>
              <a:t> </a:t>
            </a:r>
            <a:r>
              <a:rPr lang="ru-RU" sz="2000" b="1" i="1" dirty="0"/>
              <a:t>Писатель родился в 1812 г. В Ульяновске в семье богатого сибирского купца.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000" b="1" i="1" dirty="0"/>
              <a:t> Отец умер рано, оставив семье крупное состояние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ru-RU" sz="2000" b="1" i="1" dirty="0"/>
              <a:t> «Дом у нас был, что называется, полная чаша… Большой двор, даже два двора…Свои  лошади, коровы, даже козы и бараны, куры и утки – все это населяло оба двора….словом, целое имение, деревня…» 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179388" y="6237288"/>
            <a:ext cx="43926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/>
              <a:t>Дом-музей Гончарова в Ульяновске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ГОНЧАРОВА, Авдотья Матвеевна (1785—1851), мать писателя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333375"/>
            <a:ext cx="3292475" cy="4391025"/>
          </a:xfrm>
          <a:prstGeom prst="rect">
            <a:avLst/>
          </a:prstGeom>
          <a:noFill/>
        </p:spPr>
      </p:pic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468313" y="5157788"/>
            <a:ext cx="35274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 err="1"/>
              <a:t>Авдотья</a:t>
            </a:r>
            <a:r>
              <a:rPr lang="ru-RU" sz="2800" dirty="0"/>
              <a:t> Матвеевна Гончарова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3924300" y="476250"/>
            <a:ext cx="511175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i="1" dirty="0"/>
              <a:t>Горжусь…  что имел подобную </a:t>
            </a:r>
            <a:endParaRPr lang="ru-RU" sz="2400" b="1" i="1" dirty="0" smtClean="0"/>
          </a:p>
          <a:p>
            <a:r>
              <a:rPr lang="ru-RU" sz="2400" b="1" i="1" dirty="0" smtClean="0"/>
              <a:t> </a:t>
            </a:r>
            <a:r>
              <a:rPr lang="ru-RU" sz="2400" b="1" i="1" dirty="0"/>
              <a:t>мать, ни о чем  и ни о ком  у меня мысль  так </a:t>
            </a:r>
            <a:r>
              <a:rPr lang="ru-RU" sz="2400" b="1" i="1" dirty="0" smtClean="0"/>
              <a:t>не светла</a:t>
            </a:r>
            <a:r>
              <a:rPr lang="ru-RU" sz="2400" b="1" i="1" dirty="0"/>
              <a:t>, воспоминание так  не свято, как о  ней.</a:t>
            </a:r>
          </a:p>
          <a:p>
            <a:endParaRPr lang="ru-RU" sz="2400" dirty="0"/>
          </a:p>
          <a:p>
            <a:pPr algn="r"/>
            <a:r>
              <a:rPr lang="ru-RU" sz="2400" dirty="0"/>
              <a:t>      </a:t>
            </a:r>
            <a:r>
              <a:rPr lang="ru-RU" sz="2400" b="1" i="1" dirty="0"/>
              <a:t>И. Гончаров – сестре    А.А. </a:t>
            </a:r>
            <a:r>
              <a:rPr lang="ru-RU" sz="2400" b="1" i="1" dirty="0" err="1"/>
              <a:t>Кирмаловой</a:t>
            </a:r>
            <a:r>
              <a:rPr lang="ru-RU" sz="2400" b="1" i="1" dirty="0"/>
              <a:t>,   5 мая 1851г.</a:t>
            </a:r>
            <a:r>
              <a:rPr lang="ru-RU" sz="2400" dirty="0"/>
              <a:t> 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ANd9GcTQB0T7TBEy4FvO04kJ8SVt4I8iAMHedTjnW6wuE37J-OlHPjO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3" y="333375"/>
            <a:ext cx="3509962" cy="4175125"/>
          </a:xfrm>
          <a:prstGeom prst="rect">
            <a:avLst/>
          </a:prstGeom>
          <a:noFill/>
        </p:spPr>
      </p:pic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323850" y="4724400"/>
            <a:ext cx="439102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Николай  Николаевич  </a:t>
            </a:r>
            <a:r>
              <a:rPr lang="ru-RU" sz="2400" b="1" dirty="0" err="1" smtClean="0"/>
              <a:t>Трегубов</a:t>
            </a:r>
            <a:r>
              <a:rPr lang="ru-RU" sz="2400" dirty="0"/>
              <a:t> 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4000497" y="476250"/>
            <a:ext cx="503555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dirty="0"/>
              <a:t>По  смерти нашего  отца он более  и более привыкал  к нашей семье, потом принял участие  в нашем воспитании… добрый моряк окружил  себя нами, принял  нас под свое  крыло, а мы привязались  к нему детскими </a:t>
            </a:r>
            <a:endParaRPr lang="ru-RU" sz="2000" b="1" dirty="0" smtClean="0"/>
          </a:p>
          <a:p>
            <a:r>
              <a:rPr lang="ru-RU" sz="2000" b="1" dirty="0" smtClean="0"/>
              <a:t> сердцами, </a:t>
            </a:r>
            <a:r>
              <a:rPr lang="ru-RU" sz="2000" b="1" dirty="0"/>
              <a:t>забыли  о настоящем отце. Он был лучшим  советником нашей  </a:t>
            </a:r>
            <a:endParaRPr lang="ru-RU" sz="2000" b="1" dirty="0" smtClean="0"/>
          </a:p>
          <a:p>
            <a:r>
              <a:rPr lang="ru-RU" sz="2000" b="1" dirty="0" smtClean="0"/>
              <a:t>матери</a:t>
            </a:r>
            <a:r>
              <a:rPr lang="ru-RU" sz="2000" b="1" dirty="0"/>
              <a:t> и руководителем  нашего </a:t>
            </a:r>
            <a:r>
              <a:rPr lang="ru-RU" sz="2000" b="1" dirty="0" err="1" smtClean="0"/>
              <a:t>воспита-ния</a:t>
            </a:r>
            <a:r>
              <a:rPr lang="ru-RU" sz="2000" b="1" dirty="0"/>
              <a:t>.</a:t>
            </a:r>
          </a:p>
          <a:p>
            <a:endParaRPr lang="ru-RU" sz="2000" b="1" i="1" dirty="0"/>
          </a:p>
          <a:p>
            <a:pPr algn="r"/>
            <a:r>
              <a:rPr lang="ru-RU" sz="2000" b="1" i="1" dirty="0"/>
              <a:t>И. Гончаров. Воспомин</a:t>
            </a:r>
            <a:r>
              <a:rPr lang="ru-RU" sz="1600" b="1" i="1" dirty="0"/>
              <a:t>ания</a:t>
            </a:r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 flipH="1">
            <a:off x="4786314" y="3429000"/>
            <a:ext cx="1295400" cy="1873250"/>
          </a:xfrm>
          <a:prstGeom prst="curvedLeftArrow">
            <a:avLst>
              <a:gd name="adj1" fmla="val 28922"/>
              <a:gd name="adj2" fmla="val 57843"/>
              <a:gd name="adj3" fmla="val 333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5724525" y="5013325"/>
            <a:ext cx="295116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/>
              <a:t>Так купеческие дети получили типично дворянское воспитание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Дом в Симбирск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3716338"/>
            <a:ext cx="3657600" cy="21590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6150" name="WordArt 6"/>
          <p:cNvSpPr>
            <a:spLocks noChangeArrowheads="1" noChangeShapeType="1" noTextEdit="1"/>
          </p:cNvSpPr>
          <p:nvPr/>
        </p:nvSpPr>
        <p:spPr bwMode="auto">
          <a:xfrm>
            <a:off x="684213" y="404813"/>
            <a:ext cx="26289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Образование</a:t>
            </a:r>
          </a:p>
        </p:txBody>
      </p:sp>
      <p:sp>
        <p:nvSpPr>
          <p:cNvPr id="6151" name="WordArt 7"/>
          <p:cNvSpPr>
            <a:spLocks noChangeArrowheads="1" noChangeShapeType="1" noTextEdit="1"/>
          </p:cNvSpPr>
          <p:nvPr/>
        </p:nvSpPr>
        <p:spPr bwMode="auto">
          <a:xfrm>
            <a:off x="179388" y="6092825"/>
            <a:ext cx="315912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2000" kern="10" dirty="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214283" y="6021388"/>
            <a:ext cx="400052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/>
              <a:t>Частный пансион священника Троицкого</a:t>
            </a:r>
          </a:p>
        </p:txBody>
      </p:sp>
      <p:pic>
        <p:nvPicPr>
          <p:cNvPr id="6153" name="Picture 9" descr="Коммерч училищ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981075"/>
            <a:ext cx="3308350" cy="220980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827088" y="2420938"/>
            <a:ext cx="316865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/>
              <a:t>Московское коммерческое училище </a:t>
            </a:r>
          </a:p>
          <a:p>
            <a:pPr>
              <a:spcBef>
                <a:spcPct val="50000"/>
              </a:spcBef>
            </a:pPr>
            <a:r>
              <a:rPr lang="ru-RU" sz="2000" b="1" dirty="0"/>
              <a:t>(1822)</a:t>
            </a:r>
          </a:p>
        </p:txBody>
      </p:sp>
      <p:pic>
        <p:nvPicPr>
          <p:cNvPr id="6156" name="Picture 12" descr="Московский университет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3500438"/>
            <a:ext cx="3600450" cy="237013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4787900" y="6165850"/>
            <a:ext cx="33845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/>
              <a:t>Московский университет (1831)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57159" y="4365625"/>
            <a:ext cx="4429156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/>
              <a:t>Мы, юноши… смотрели  на университет, как  на святилище, и  вступали в его  стены со страхом  и трепетом</a:t>
            </a:r>
          </a:p>
          <a:p>
            <a:pPr algn="ctr">
              <a:spcBef>
                <a:spcPct val="50000"/>
              </a:spcBef>
            </a:pPr>
            <a:r>
              <a:rPr lang="ru-RU" sz="2000" b="1" i="1" dirty="0"/>
              <a:t>И. Гончаров. Воспоминания</a:t>
            </a:r>
            <a:r>
              <a:rPr lang="ru-RU" sz="2000" dirty="0"/>
              <a:t> </a:t>
            </a:r>
          </a:p>
        </p:txBody>
      </p:sp>
      <p:pic>
        <p:nvPicPr>
          <p:cNvPr id="7174" name="Picture 6" descr="250px-Vissarion_Belinsky_by_K_Gorbunov_18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76250"/>
            <a:ext cx="1839913" cy="2305050"/>
          </a:xfrm>
          <a:prstGeom prst="rect">
            <a:avLst/>
          </a:prstGeom>
          <a:noFill/>
        </p:spPr>
      </p:pic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611188" y="2997200"/>
            <a:ext cx="20891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/>
              <a:t>В.Г. Белинский</a:t>
            </a:r>
          </a:p>
        </p:txBody>
      </p:sp>
      <p:pic>
        <p:nvPicPr>
          <p:cNvPr id="7177" name="Picture 9" descr="21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549275"/>
            <a:ext cx="1728787" cy="1800225"/>
          </a:xfrm>
          <a:prstGeom prst="rect">
            <a:avLst/>
          </a:prstGeom>
          <a:noFill/>
        </p:spPr>
      </p:pic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3276600" y="2852738"/>
            <a:ext cx="20875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/>
              <a:t>Н. П. Огарев</a:t>
            </a:r>
          </a:p>
        </p:txBody>
      </p:sp>
      <p:pic>
        <p:nvPicPr>
          <p:cNvPr id="7180" name="Picture 12" descr="ANd9GcRLZJZb0fQGQLxQGCEoCq-AqgKIsxMw2BgoAJThHhi2xFsEKtgEB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0788" y="476250"/>
            <a:ext cx="1981200" cy="2314575"/>
          </a:xfrm>
          <a:prstGeom prst="rect">
            <a:avLst/>
          </a:prstGeom>
          <a:noFill/>
        </p:spPr>
      </p:pic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6300788" y="3068638"/>
            <a:ext cx="25193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/>
              <a:t>М.Ю. Лермонтов</a:t>
            </a:r>
          </a:p>
        </p:txBody>
      </p:sp>
      <p:pic>
        <p:nvPicPr>
          <p:cNvPr id="7183" name="Picture 15" descr="ANd9GcS7hTRwGy-xmpu_hvmuWxvUm1am-0Pn0ANsofiOyljXvu4QVS3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3800" y="3429000"/>
            <a:ext cx="1752600" cy="2609850"/>
          </a:xfrm>
          <a:prstGeom prst="rect">
            <a:avLst/>
          </a:prstGeom>
          <a:noFill/>
        </p:spPr>
      </p:pic>
      <p:sp>
        <p:nvSpPr>
          <p:cNvPr id="7184" name="Text Box 16"/>
          <p:cNvSpPr txBox="1">
            <a:spLocks noChangeArrowheads="1"/>
          </p:cNvSpPr>
          <p:nvPr/>
        </p:nvSpPr>
        <p:spPr bwMode="auto">
          <a:xfrm>
            <a:off x="4643438" y="6308725"/>
            <a:ext cx="2881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/>
              <a:t>К.С. Аксаков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1s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404813"/>
            <a:ext cx="3771900" cy="4608512"/>
          </a:xfrm>
          <a:prstGeom prst="rect">
            <a:avLst/>
          </a:prstGeom>
          <a:noFill/>
        </p:spPr>
      </p:pic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95288" y="5445125"/>
            <a:ext cx="39608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/>
              <a:t>Майков Николай Аполлонович</a:t>
            </a:r>
            <a:r>
              <a:rPr lang="ru-RU" sz="2400" dirty="0"/>
              <a:t> 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4572000" y="476250"/>
            <a:ext cx="4032250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/>
              <a:t>В 1834 г, переехав в Петербург, поступает на службу в Министерство финансов переводчиком иностранной переписки.</a:t>
            </a:r>
          </a:p>
          <a:p>
            <a:pPr>
              <a:spcBef>
                <a:spcPct val="50000"/>
              </a:spcBef>
            </a:pPr>
            <a:r>
              <a:rPr lang="ru-RU" sz="2000" b="1" dirty="0"/>
              <a:t>Активно готовит себя к писательской деятельности</a:t>
            </a:r>
          </a:p>
          <a:p>
            <a:pPr>
              <a:spcBef>
                <a:spcPct val="50000"/>
              </a:spcBef>
            </a:pPr>
            <a:r>
              <a:rPr lang="ru-RU" sz="2000" b="1" dirty="0"/>
              <a:t>Сближается с семьей известного художника </a:t>
            </a:r>
            <a:r>
              <a:rPr lang="ru-RU" sz="2000" b="1" dirty="0" err="1"/>
              <a:t>Майкова</a:t>
            </a:r>
            <a:r>
              <a:rPr lang="ru-RU" sz="2000" b="1" dirty="0"/>
              <a:t>, сыновьям которого преподает словесность и латынь.</a:t>
            </a:r>
          </a:p>
          <a:p>
            <a:pPr>
              <a:spcBef>
                <a:spcPct val="50000"/>
              </a:spcBef>
            </a:pPr>
            <a:r>
              <a:rPr lang="ru-RU" sz="2000" b="1" dirty="0"/>
              <a:t>Участвует в издании рукописного альманаха «Подснежник», являясь автором романтических стихов.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File:Russian writers by Levitsky 1856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908050"/>
            <a:ext cx="5184775" cy="5026025"/>
          </a:xfrm>
          <a:prstGeom prst="rect">
            <a:avLst/>
          </a:prstGeom>
          <a:noFill/>
        </p:spPr>
      </p:pic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2195513" y="476250"/>
            <a:ext cx="1008062" cy="792163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684213" y="115888"/>
            <a:ext cx="16557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FF0000"/>
                </a:solidFill>
              </a:rPr>
              <a:t>Л.Н. Толстой</a:t>
            </a:r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>
            <a:off x="1403350" y="1341438"/>
            <a:ext cx="1727200" cy="8651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107950" y="1052513"/>
            <a:ext cx="16573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FF0000"/>
                </a:solidFill>
              </a:rPr>
              <a:t>И.С. Тургенев</a:t>
            </a:r>
          </a:p>
        </p:txBody>
      </p:sp>
      <p:sp>
        <p:nvSpPr>
          <p:cNvPr id="9228" name="Line 12"/>
          <p:cNvSpPr>
            <a:spLocks noChangeShapeType="1"/>
          </p:cNvSpPr>
          <p:nvPr/>
        </p:nvSpPr>
        <p:spPr bwMode="auto">
          <a:xfrm flipH="1">
            <a:off x="4572000" y="620713"/>
            <a:ext cx="720725" cy="863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5148263" y="188913"/>
            <a:ext cx="23034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FF0000"/>
                </a:solidFill>
              </a:rPr>
              <a:t>Д.В. Григорович</a:t>
            </a:r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 flipH="1">
            <a:off x="5651500" y="1125538"/>
            <a:ext cx="1728788" cy="12239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7308850" y="692150"/>
            <a:ext cx="1727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FF0000"/>
                </a:solidFill>
              </a:rPr>
              <a:t>А.В. Дружинин</a:t>
            </a:r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 flipH="1">
            <a:off x="6948488" y="2205038"/>
            <a:ext cx="647700" cy="2159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7235825" y="1844675"/>
            <a:ext cx="19081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FF0000"/>
                </a:solidFill>
              </a:rPr>
              <a:t>А.Н. Островский</a:t>
            </a:r>
          </a:p>
        </p:txBody>
      </p:sp>
      <p:sp>
        <p:nvSpPr>
          <p:cNvPr id="9236" name="Line 20"/>
          <p:cNvSpPr>
            <a:spLocks noChangeShapeType="1"/>
          </p:cNvSpPr>
          <p:nvPr/>
        </p:nvSpPr>
        <p:spPr bwMode="auto">
          <a:xfrm>
            <a:off x="1187450" y="2133600"/>
            <a:ext cx="936625" cy="2159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0" y="1773238"/>
            <a:ext cx="1727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b="1">
                <a:solidFill>
                  <a:srgbClr val="FF0000"/>
                </a:solidFill>
              </a:rPr>
              <a:t>И.А. Гончаров</a:t>
            </a:r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2051050" y="6165850"/>
            <a:ext cx="49688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/>
              <a:t>Редакция «Современника», 1856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 descr="b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765175"/>
            <a:ext cx="3243262" cy="5011738"/>
          </a:xfrm>
          <a:prstGeom prst="rect">
            <a:avLst/>
          </a:prstGeom>
          <a:noFill/>
        </p:spPr>
      </p:pic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4643438" y="908050"/>
            <a:ext cx="388937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0000"/>
                </a:solidFill>
              </a:rPr>
              <a:t>«Обыкновенная история»</a:t>
            </a:r>
          </a:p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FF0000"/>
                </a:solidFill>
              </a:rPr>
              <a:t>1847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5076825" y="2492375"/>
            <a:ext cx="331152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600" b="1" dirty="0"/>
              <a:t>«</a:t>
            </a:r>
            <a:r>
              <a:rPr lang="ru-RU" sz="2400" b="1" dirty="0"/>
              <a:t>В «Обыкновенной истории» показана «ломка старых понятий и нравов – сентиментальности, карикатурного преувеличения чувств дружбы и любви, поэзии и праздности»</a:t>
            </a:r>
          </a:p>
          <a:p>
            <a:pPr algn="r"/>
            <a:r>
              <a:rPr lang="ru-RU" sz="2400" b="1" dirty="0"/>
              <a:t>И. А. Гончаров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</TotalTime>
  <Words>464</Words>
  <PresentationFormat>Экран (4:3)</PresentationFormat>
  <Paragraphs>95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Жизненный путь и творческая биография И.А. Гончарова</dc:title>
  <dc:creator>user-pc</dc:creator>
  <cp:lastModifiedBy>user-pc</cp:lastModifiedBy>
  <cp:revision>24</cp:revision>
  <dcterms:created xsi:type="dcterms:W3CDTF">2018-10-24T21:48:28Z</dcterms:created>
  <dcterms:modified xsi:type="dcterms:W3CDTF">2020-09-15T06:33:36Z</dcterms:modified>
</cp:coreProperties>
</file>