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7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3214709"/>
          </a:xfrm>
        </p:spPr>
        <p:txBody>
          <a:bodyPr/>
          <a:lstStyle/>
          <a:p>
            <a:r>
              <a:rPr lang="ru-RU" dirty="0" smtClean="0"/>
              <a:t>Средства художественной изобразительности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художественное преуменьшение: </a:t>
            </a:r>
            <a:r>
              <a:rPr lang="ru-RU" sz="4000" i="1" dirty="0" smtClean="0">
                <a:solidFill>
                  <a:srgbClr val="7030A0"/>
                </a:solidFill>
              </a:rPr>
              <a:t>жизнь, как один миг; мужичок с ноготок; </a:t>
            </a:r>
            <a:r>
              <a:rPr lang="ru-RU" sz="4000" i="1" dirty="0" err="1" smtClean="0">
                <a:solidFill>
                  <a:srgbClr val="7030A0"/>
                </a:solidFill>
              </a:rPr>
              <a:t>дюймовочка</a:t>
            </a:r>
            <a:r>
              <a:rPr lang="ru-RU" sz="4000" i="1" dirty="0" smtClean="0">
                <a:solidFill>
                  <a:srgbClr val="7030A0"/>
                </a:solidFill>
              </a:rPr>
              <a:t>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Перифраза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Это иносказание, когда название предмета заменяется образным оборотом. Например, </a:t>
            </a:r>
            <a:r>
              <a:rPr lang="ru-RU" sz="4000" i="1" dirty="0" smtClean="0">
                <a:solidFill>
                  <a:srgbClr val="7030A0"/>
                </a:solidFill>
              </a:rPr>
              <a:t>черное золото </a:t>
            </a:r>
            <a:r>
              <a:rPr lang="ru-RU" sz="4000" dirty="0" smtClean="0"/>
              <a:t>(нефть); </a:t>
            </a:r>
            <a:r>
              <a:rPr lang="ru-RU" sz="4000" i="1" dirty="0" smtClean="0">
                <a:solidFill>
                  <a:srgbClr val="7030A0"/>
                </a:solidFill>
              </a:rPr>
              <a:t>царь зверей</a:t>
            </a:r>
            <a:r>
              <a:rPr lang="ru-RU" sz="4000" dirty="0" smtClean="0"/>
              <a:t> (лев); </a:t>
            </a:r>
            <a:r>
              <a:rPr lang="ru-RU" sz="4000" i="1" dirty="0" smtClean="0">
                <a:solidFill>
                  <a:srgbClr val="7030A0"/>
                </a:solidFill>
              </a:rPr>
              <a:t>погрузиться в сон </a:t>
            </a:r>
            <a:r>
              <a:rPr lang="ru-RU" sz="4000" dirty="0" smtClean="0"/>
              <a:t>(заснуть).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Это создание образа через сопоставление объектов. Например, </a:t>
            </a:r>
            <a:r>
              <a:rPr lang="ru-RU" sz="4000" i="1" dirty="0" smtClean="0">
                <a:solidFill>
                  <a:srgbClr val="7030A0"/>
                </a:solidFill>
              </a:rPr>
              <a:t>нахмурился, словно туча; в море, как в зеркале, отражается луна.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Олицетворение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изображение предметов или явлений живыми, наделенными способностью чувствовать, мыслить, говорить. Например, </a:t>
            </a:r>
            <a:r>
              <a:rPr lang="ru-RU" sz="4000" i="1" dirty="0" smtClean="0">
                <a:solidFill>
                  <a:srgbClr val="7030A0"/>
                </a:solidFill>
              </a:rPr>
              <a:t>из-за туч выглянуло солнышко; лес настороженно молчит.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Фигуры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Это синтаксические средства, способ группировки слов, усиливающий эмоциональное воздействие текста</a:t>
            </a:r>
            <a:endParaRPr lang="ru-RU" sz="4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фигур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Риторическое обращение</a:t>
            </a:r>
          </a:p>
          <a:p>
            <a:r>
              <a:rPr lang="ru-RU" sz="3600" dirty="0" smtClean="0"/>
              <a:t>Риторический вопрос</a:t>
            </a:r>
          </a:p>
          <a:p>
            <a:r>
              <a:rPr lang="ru-RU" sz="3600" dirty="0" smtClean="0"/>
              <a:t>Анафора</a:t>
            </a:r>
          </a:p>
          <a:p>
            <a:r>
              <a:rPr lang="ru-RU" sz="3600" dirty="0" smtClean="0"/>
              <a:t>Эпифора</a:t>
            </a:r>
          </a:p>
          <a:p>
            <a:r>
              <a:rPr lang="ru-RU" sz="3600" dirty="0" smtClean="0"/>
              <a:t>Парцелляция</a:t>
            </a:r>
          </a:p>
          <a:p>
            <a:r>
              <a:rPr lang="ru-RU" sz="3600" dirty="0" smtClean="0"/>
              <a:t>Градация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фигур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Инверсия</a:t>
            </a:r>
          </a:p>
          <a:p>
            <a:r>
              <a:rPr lang="ru-RU" sz="4000" dirty="0" smtClean="0"/>
              <a:t>Синтаксический параллелизм</a:t>
            </a:r>
          </a:p>
          <a:p>
            <a:r>
              <a:rPr lang="ru-RU" sz="4000" dirty="0" smtClean="0"/>
              <a:t>Антитеза</a:t>
            </a:r>
          </a:p>
          <a:p>
            <a:r>
              <a:rPr lang="ru-RU" sz="4000" dirty="0" smtClean="0"/>
              <a:t>Оксюморон</a:t>
            </a:r>
          </a:p>
          <a:p>
            <a:r>
              <a:rPr lang="ru-RU" sz="4000" dirty="0" smtClean="0"/>
              <a:t>Эллипсис</a:t>
            </a:r>
            <a:endParaRPr lang="ru-RU" sz="4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Риторическое обращение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Это условное обращение для усиления выразительности сказанного, для создания разных оттенков настроения. Например, </a:t>
            </a:r>
            <a:r>
              <a:rPr lang="ru-RU" i="1" dirty="0" smtClean="0">
                <a:solidFill>
                  <a:srgbClr val="7030A0"/>
                </a:solidFill>
              </a:rPr>
              <a:t>“Беларусь моя, как я тебя люблю!” </a:t>
            </a:r>
            <a:r>
              <a:rPr lang="ru-RU" dirty="0" smtClean="0"/>
              <a:t>или </a:t>
            </a:r>
            <a:r>
              <a:rPr lang="ru-RU" i="1" dirty="0" smtClean="0">
                <a:solidFill>
                  <a:srgbClr val="7030A0"/>
                </a:solidFill>
              </a:rPr>
              <a:t>“Послушай, будь другом.”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Риторический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Это вопрос, не требующий ответа, иначе </a:t>
            </a:r>
            <a:r>
              <a:rPr lang="ru-RU" dirty="0" smtClean="0"/>
              <a:t>говоря, </a:t>
            </a:r>
            <a:r>
              <a:rPr lang="ru-RU" dirty="0" smtClean="0"/>
              <a:t>вопрос-утверждение. Например, “</a:t>
            </a:r>
            <a:r>
              <a:rPr lang="ru-RU" i="1" dirty="0" smtClean="0">
                <a:solidFill>
                  <a:srgbClr val="7030A0"/>
                </a:solidFill>
              </a:rPr>
              <a:t>Быть или не быть?” </a:t>
            </a:r>
            <a:r>
              <a:rPr lang="ru-RU" dirty="0" smtClean="0"/>
              <a:t>или “</a:t>
            </a:r>
            <a:r>
              <a:rPr lang="ru-RU" i="1" dirty="0" smtClean="0">
                <a:solidFill>
                  <a:srgbClr val="7030A0"/>
                </a:solidFill>
              </a:rPr>
              <a:t>Любите ли вы море, как люблю его я?”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Анафора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Это единоначалие, повторение звуков и слов в начале каждого высказывания отдельно взятого отрывка речи. Например, </a:t>
            </a:r>
            <a:r>
              <a:rPr lang="ru-RU" i="1" dirty="0" smtClean="0">
                <a:solidFill>
                  <a:srgbClr val="7030A0"/>
                </a:solidFill>
              </a:rPr>
              <a:t>“Пусть придет зима, пусть ляжет снег, пусть завьюжит, заметет — пора бы уж.”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sz="4000" dirty="0" smtClean="0"/>
              <a:t>лексические (специальные: тропы, неспециальные: синонимы, антонимы и др.)</a:t>
            </a:r>
          </a:p>
          <a:p>
            <a:pPr fontAlgn="base"/>
            <a:r>
              <a:rPr lang="ru-RU" sz="4000" dirty="0" smtClean="0"/>
              <a:t>синтаксические (стилистические фигуры речи);</a:t>
            </a:r>
          </a:p>
          <a:p>
            <a:pPr fontAlgn="base"/>
            <a:r>
              <a:rPr lang="ru-RU" sz="4000" dirty="0" smtClean="0"/>
              <a:t>фонетические.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Эпифора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Это повторение одних и тех же слов и фраз в конце нескольких рядом стоящих конструкций: </a:t>
            </a:r>
            <a:r>
              <a:rPr lang="ru-RU" sz="4000" i="1" dirty="0" smtClean="0">
                <a:solidFill>
                  <a:srgbClr val="7030A0"/>
                </a:solidFill>
              </a:rPr>
              <a:t>Мне бы хотелось знать, отчего я титулярный советник? Почему именно титулярный советник?</a:t>
            </a:r>
            <a:endParaRPr lang="ru-RU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Парцелляция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интонационное деление фразы на </a:t>
            </a:r>
            <a:r>
              <a:rPr lang="ru-RU" sz="4000" dirty="0" err="1" smtClean="0"/>
              <a:t>фрагменты-самостоятельные</a:t>
            </a:r>
            <a:r>
              <a:rPr lang="ru-RU" sz="4000" dirty="0" smtClean="0"/>
              <a:t> предложения. Например, “</a:t>
            </a:r>
            <a:r>
              <a:rPr lang="ru-RU" sz="4000" i="1" dirty="0" smtClean="0">
                <a:solidFill>
                  <a:srgbClr val="7030A0"/>
                </a:solidFill>
              </a:rPr>
              <a:t>Светила полная луна. Завораживала. Пленяла.”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Градация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такой порядок слов, когда их значение постепенно усиливается, повышая эмоциональное восприятие высказывания. Например, “</a:t>
            </a:r>
            <a:r>
              <a:rPr lang="ru-RU" sz="4000" i="1" dirty="0" smtClean="0">
                <a:solidFill>
                  <a:srgbClr val="7030A0"/>
                </a:solidFill>
              </a:rPr>
              <a:t>Дождь царапал, стучал, барабанил в окно и не давал спать.”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Инверсия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перестановка слов в предложении. Например, “</a:t>
            </a:r>
            <a:r>
              <a:rPr lang="ru-RU" sz="4000" i="1" dirty="0" smtClean="0">
                <a:solidFill>
                  <a:srgbClr val="7030A0"/>
                </a:solidFill>
              </a:rPr>
              <a:t>Нашла вчера книгу я”.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Синтаксический параллелизм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Это схожая конструкция соседних отрезков речи. Например, “</a:t>
            </a:r>
            <a:r>
              <a:rPr lang="ru-RU" sz="4000" i="1" dirty="0" smtClean="0">
                <a:solidFill>
                  <a:srgbClr val="7030A0"/>
                </a:solidFill>
              </a:rPr>
              <a:t>Не сияет на небе красно солнышко, не поют ему песни птицы певчие…»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противопоставление контрастных понятий для создания образа. Например, “</a:t>
            </a:r>
            <a:r>
              <a:rPr lang="ru-RU" sz="4000" i="1" dirty="0" smtClean="0">
                <a:solidFill>
                  <a:srgbClr val="7030A0"/>
                </a:solidFill>
              </a:rPr>
              <a:t>Ты богат, я очень беден. Ты прозаик, я поэт.”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Оксюморон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сочетание двух взаимоисключающих понятий: </a:t>
            </a:r>
            <a:r>
              <a:rPr lang="ru-RU" sz="4000" i="1" dirty="0" smtClean="0">
                <a:solidFill>
                  <a:srgbClr val="7030A0"/>
                </a:solidFill>
              </a:rPr>
              <a:t>немой крик, безмолвный разговор.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Эллипсис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Это намеренный пропуск слов, которые легко восстанавливаются из контекста. Например, </a:t>
            </a:r>
            <a:r>
              <a:rPr lang="ru-RU" sz="4000" i="1" dirty="0" smtClean="0">
                <a:solidFill>
                  <a:srgbClr val="7030A0"/>
                </a:solidFill>
              </a:rPr>
              <a:t>“С вокзала он прямо сюда.”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Фонетические средства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Ð¤Ð¾Ð½ÐµÑÐ¸ÑÐµÑÐºÐ¸Ðµ ÑÑÐµÐ´ÑÑÐ²Ð° Ð²ÑÑÐ°Ð·Ð¸ÑÐµÐ»ÑÐ½Ð¾ÑÑÐ¸ ÑÐµÑ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Тропы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Это слова или выражения в переносном значении, используемые для характеристики какого-либо явления</a:t>
            </a:r>
            <a:endParaRPr lang="ru-RU" sz="4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тропов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Эпитет</a:t>
            </a:r>
          </a:p>
          <a:p>
            <a:r>
              <a:rPr lang="ru-RU" dirty="0" smtClean="0"/>
              <a:t>Метафора</a:t>
            </a:r>
          </a:p>
          <a:p>
            <a:r>
              <a:rPr lang="ru-RU" dirty="0" smtClean="0"/>
              <a:t>Метонимия</a:t>
            </a:r>
          </a:p>
          <a:p>
            <a:r>
              <a:rPr lang="ru-RU" dirty="0" smtClean="0"/>
              <a:t>Синекдоха</a:t>
            </a:r>
          </a:p>
          <a:p>
            <a:r>
              <a:rPr lang="ru-RU" dirty="0" smtClean="0"/>
              <a:t>Гипербола</a:t>
            </a:r>
          </a:p>
          <a:p>
            <a:r>
              <a:rPr lang="ru-RU" dirty="0" smtClean="0"/>
              <a:t>Литота</a:t>
            </a:r>
          </a:p>
          <a:p>
            <a:r>
              <a:rPr lang="ru-RU" dirty="0" smtClean="0"/>
              <a:t>Перифраз</a:t>
            </a:r>
          </a:p>
          <a:p>
            <a:r>
              <a:rPr lang="ru-RU" dirty="0" smtClean="0"/>
              <a:t>Сравнение</a:t>
            </a:r>
          </a:p>
          <a:p>
            <a:r>
              <a:rPr lang="ru-RU" dirty="0" smtClean="0"/>
              <a:t>Олицетворение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Эпитет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художественно-образная характеристика явления: </a:t>
            </a:r>
            <a:r>
              <a:rPr lang="ru-RU" sz="4000" i="1" dirty="0" smtClean="0">
                <a:solidFill>
                  <a:srgbClr val="7030A0"/>
                </a:solidFill>
              </a:rPr>
              <a:t>статные осины, могучий дуб, томительный свет.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Метафора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скрытое сравнение: </a:t>
            </a:r>
            <a:r>
              <a:rPr lang="ru-RU" sz="4000" i="1" dirty="0" smtClean="0">
                <a:solidFill>
                  <a:srgbClr val="7030A0"/>
                </a:solidFill>
              </a:rPr>
              <a:t>крыло самолета, лунный серп, костер заката.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Метонимия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Это переименование предмета или явления на основании близких, легко понимаемых связях между заменяемыми словами. Например, </a:t>
            </a:r>
            <a:r>
              <a:rPr lang="ru-RU" sz="3600" i="1" dirty="0" smtClean="0">
                <a:solidFill>
                  <a:srgbClr val="7030A0"/>
                </a:solidFill>
              </a:rPr>
              <a:t>лес поет </a:t>
            </a:r>
            <a:r>
              <a:rPr lang="ru-RU" sz="3600" dirty="0" smtClean="0"/>
              <a:t>(вместо “птицы в лесу поют”); </a:t>
            </a:r>
            <a:r>
              <a:rPr lang="ru-RU" sz="3600" i="1" dirty="0" smtClean="0">
                <a:solidFill>
                  <a:srgbClr val="7030A0"/>
                </a:solidFill>
              </a:rPr>
              <a:t>город спит </a:t>
            </a:r>
            <a:r>
              <a:rPr lang="ru-RU" sz="3600" dirty="0" smtClean="0"/>
              <a:t>(вместо “жители города спят”); </a:t>
            </a:r>
            <a:r>
              <a:rPr lang="ru-RU" sz="3600" i="1" dirty="0" smtClean="0">
                <a:solidFill>
                  <a:srgbClr val="7030A0"/>
                </a:solidFill>
              </a:rPr>
              <a:t>чайник кипит </a:t>
            </a:r>
            <a:r>
              <a:rPr lang="ru-RU" sz="3600" dirty="0" smtClean="0"/>
              <a:t>(вместо “вода в чайнике кипит”).</a:t>
            </a:r>
            <a:endParaRPr lang="ru-RU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Синекдоха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Это название целого через его часть и наоборот. Например, </a:t>
            </a:r>
            <a:r>
              <a:rPr lang="ru-RU" sz="4000" i="1" dirty="0" smtClean="0">
                <a:solidFill>
                  <a:srgbClr val="7030A0"/>
                </a:solidFill>
              </a:rPr>
              <a:t>береги копейку </a:t>
            </a:r>
            <a:r>
              <a:rPr lang="ru-RU" sz="4000" dirty="0" smtClean="0"/>
              <a:t>(деньги); </a:t>
            </a:r>
            <a:r>
              <a:rPr lang="ru-RU" sz="4000" i="1" dirty="0" smtClean="0">
                <a:solidFill>
                  <a:srgbClr val="7030A0"/>
                </a:solidFill>
              </a:rPr>
              <a:t>волнуется зритель </a:t>
            </a:r>
            <a:r>
              <a:rPr lang="ru-RU" sz="4000" dirty="0" smtClean="0"/>
              <a:t>(зрители)</a:t>
            </a:r>
            <a:endParaRPr lang="ru-RU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Гипербола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Это художественное преувеличение: </a:t>
            </a:r>
            <a:r>
              <a:rPr lang="ru-RU" sz="4000" i="1" dirty="0" smtClean="0">
                <a:solidFill>
                  <a:srgbClr val="7030A0"/>
                </a:solidFill>
              </a:rPr>
              <a:t>океан любви; бесконечная равнина; не видеться сто лет.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563</Words>
  <PresentationFormat>Экран (4:3)</PresentationFormat>
  <Paragraphs>74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Средства художественной изобразительности</vt:lpstr>
      <vt:lpstr>Основные группы</vt:lpstr>
      <vt:lpstr>Тропы</vt:lpstr>
      <vt:lpstr>Виды тропов</vt:lpstr>
      <vt:lpstr>Эпитет</vt:lpstr>
      <vt:lpstr>Метафора</vt:lpstr>
      <vt:lpstr>Метонимия</vt:lpstr>
      <vt:lpstr>Синекдоха</vt:lpstr>
      <vt:lpstr>Гипербола</vt:lpstr>
      <vt:lpstr>Литота</vt:lpstr>
      <vt:lpstr>Перифраза</vt:lpstr>
      <vt:lpstr>Сравнение</vt:lpstr>
      <vt:lpstr>Олицетворение</vt:lpstr>
      <vt:lpstr>Фигуры </vt:lpstr>
      <vt:lpstr>Виды фигур</vt:lpstr>
      <vt:lpstr>Виды фигур</vt:lpstr>
      <vt:lpstr>Риторическое обращение</vt:lpstr>
      <vt:lpstr>Риторический вопрос</vt:lpstr>
      <vt:lpstr>Анафора</vt:lpstr>
      <vt:lpstr>Эпифора</vt:lpstr>
      <vt:lpstr>Парцелляция</vt:lpstr>
      <vt:lpstr>Градация</vt:lpstr>
      <vt:lpstr>Инверсия</vt:lpstr>
      <vt:lpstr>Синтаксический параллелизм</vt:lpstr>
      <vt:lpstr>Антитеза</vt:lpstr>
      <vt:lpstr>Оксюморон</vt:lpstr>
      <vt:lpstr>Эллипсис</vt:lpstr>
      <vt:lpstr>Фонетические средства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 художественной изобразительности</dc:title>
  <dc:creator>user-pc</dc:creator>
  <cp:lastModifiedBy>user-pc</cp:lastModifiedBy>
  <cp:revision>16</cp:revision>
  <dcterms:created xsi:type="dcterms:W3CDTF">2019-10-08T18:28:17Z</dcterms:created>
  <dcterms:modified xsi:type="dcterms:W3CDTF">2020-10-06T06:35:12Z</dcterms:modified>
</cp:coreProperties>
</file>