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9" r:id="rId16"/>
    <p:sldId id="272" r:id="rId17"/>
    <p:sldId id="291" r:id="rId18"/>
    <p:sldId id="287" r:id="rId19"/>
    <p:sldId id="289" r:id="rId20"/>
    <p:sldId id="292" r:id="rId21"/>
    <p:sldId id="294" r:id="rId22"/>
    <p:sldId id="295" r:id="rId23"/>
    <p:sldId id="296" r:id="rId24"/>
    <p:sldId id="297" r:id="rId25"/>
    <p:sldId id="298" r:id="rId26"/>
    <p:sldId id="280" r:id="rId27"/>
    <p:sldId id="273" r:id="rId28"/>
    <p:sldId id="299" r:id="rId29"/>
    <p:sldId id="300" r:id="rId30"/>
    <p:sldId id="281" r:id="rId31"/>
    <p:sldId id="282" r:id="rId32"/>
    <p:sldId id="301" r:id="rId33"/>
    <p:sldId id="277" r:id="rId34"/>
    <p:sldId id="302" r:id="rId35"/>
    <p:sldId id="303" r:id="rId36"/>
    <p:sldId id="283" r:id="rId37"/>
    <p:sldId id="304" r:id="rId38"/>
    <p:sldId id="305" r:id="rId39"/>
    <p:sldId id="278" r:id="rId40"/>
    <p:sldId id="27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560" autoAdjust="0"/>
    <p:restoredTop sz="94660"/>
  </p:normalViewPr>
  <p:slideViewPr>
    <p:cSldViewPr>
      <p:cViewPr varScale="1">
        <p:scale>
          <a:sx n="67" d="100"/>
          <a:sy n="67" d="100"/>
        </p:scale>
        <p:origin x="-7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0%BE%D1%81%D1%82%D0%BE%D0%B5%D0%B2%D1%81%D0%BA%D0%B8%D0%B9,_%D0%A4%D1%91%D0%B4%D0%BE%D1%80_%D0%9C%D0%B8%D1%85%D0%B0%D0%B9%D0%BB%D0%BE%D0%B2%D0%B8%D1%87" TargetMode="External"/><Relationship Id="rId7" Type="http://schemas.openxmlformats.org/officeDocument/2006/relationships/hyperlink" Target="https://ru.wikipedia.org/wiki/%D0%9E%D0%BC%D1%81%D0%BA%D0%B0%D1%8F_%D0%BA%D1%80%D0%B5%D0%BF%D0%BE%D1%81%D1%82%D1%8C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1861_%D0%B3%D0%BE%D0%B4" TargetMode="External"/><Relationship Id="rId5" Type="http://schemas.openxmlformats.org/officeDocument/2006/relationships/hyperlink" Target="https://ru.wikipedia.org/wiki/1860_%D0%B3%D0%BE%D0%B4" TargetMode="External"/><Relationship Id="rId4" Type="http://schemas.openxmlformats.org/officeDocument/2006/relationships/hyperlink" Target="https://ru.wikipedia.org/wiki/%D0%9F%D0%BE%D0%B2%D0%B5%D1%81%D1%82%D1%8C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3557598"/>
          </a:xfrm>
        </p:spPr>
        <p:txBody>
          <a:bodyPr>
            <a:noAutofit/>
          </a:bodyPr>
          <a:lstStyle/>
          <a:p>
            <a:r>
              <a:rPr lang="ru-RU" sz="5400" dirty="0" smtClean="0"/>
              <a:t>Формирование </a:t>
            </a:r>
            <a:br>
              <a:rPr lang="ru-RU" sz="5400" dirty="0" smtClean="0"/>
            </a:br>
            <a:r>
              <a:rPr lang="ru-RU" sz="5400" dirty="0" smtClean="0"/>
              <a:t>Ф.М. Достоевского как мыслителя и художника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ds03.infourok.ru/uploads/ex/04ab/00054852-8a771b5a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8" name="Picture 2" descr="https://arhivurokov.ru/videouroki/html/2017/12/18/v_5a37f7abe0f90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096000" cy="4572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785786" y="4857760"/>
            <a:ext cx="7358114" cy="13573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 1837 г. Отец Достоевского определяет своих сыновей Михаила и Федора в пансион Костомарова в Петербурге</a:t>
            </a:r>
            <a:endParaRPr lang="ru-RU" sz="28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5602" name="Picture 2" descr="ÐÐ»Ð°Ð²Ð½Ð¾Ðµ Ð¸Ð½Ð¶ÐµÐ½ÐµÑÐ½Ð¾Ðµ ÑÑÐ¸Ð»Ð¸Ñ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5000660" cy="450059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500694" y="571480"/>
            <a:ext cx="3143272" cy="55007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 января 1838 г. по август 1843 г. Ф.М. Достоевский учился в Главном инженерном училище в Петербурге</a:t>
            </a:r>
            <a:endParaRPr lang="ru-RU" sz="28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643570" y="857232"/>
            <a:ext cx="2857520" cy="53578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/>
              <a:t>«Роман открывает такие тайны жизни и характеров на Руси, которые до него и не снились никому… Это первая попытка у нас социального романа, и сделанная притом так, как делают обыкновенно художники, то есть не подозревая и сами, что у них выходит».</a:t>
            </a:r>
            <a:br>
              <a:rPr lang="ru-RU" b="1" i="1" dirty="0" smtClean="0"/>
            </a:br>
            <a:endParaRPr lang="ru-RU" b="1" i="1" dirty="0" smtClean="0"/>
          </a:p>
          <a:p>
            <a:r>
              <a:rPr lang="ru-RU" b="1" dirty="0" err="1" smtClean="0"/>
              <a:t>Виссарион</a:t>
            </a:r>
            <a:r>
              <a:rPr lang="ru-RU" b="1" dirty="0" smtClean="0"/>
              <a:t> Белинский</a:t>
            </a:r>
            <a:endParaRPr lang="ru-RU" b="1" dirty="0"/>
          </a:p>
        </p:txBody>
      </p:sp>
      <p:pic>
        <p:nvPicPr>
          <p:cNvPr id="3076" name="Picture 4" descr="http://www.biblus.ru/pics/6/e/7/10055987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4572032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mypresentation.ru/documents/ad0be5f702fcb93e0e4b4377d2edc955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8001056" cy="5857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40108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5842" name="Picture 2" descr="https://cdn2.arhivurokov.ru/multiurok/html/2018/05/30/s_5b0e810aa1554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6096000" cy="4572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500826" y="357166"/>
            <a:ext cx="2500330" cy="607223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/>
              <a:t>«Бедный люди» - 1846 г.</a:t>
            </a:r>
          </a:p>
          <a:p>
            <a:r>
              <a:rPr lang="ru-RU" sz="2400" b="1" dirty="0" smtClean="0"/>
              <a:t>«Двойник» – 1846 г.</a:t>
            </a:r>
          </a:p>
          <a:p>
            <a:r>
              <a:rPr lang="ru-RU" sz="2400" b="1" dirty="0" smtClean="0"/>
              <a:t>«Хозяйка» – 1847 г.</a:t>
            </a:r>
          </a:p>
          <a:p>
            <a:r>
              <a:rPr lang="ru-RU" sz="2400" b="1" dirty="0" smtClean="0"/>
              <a:t>«Слабое сердце» – 1848 г.</a:t>
            </a:r>
          </a:p>
          <a:p>
            <a:r>
              <a:rPr lang="ru-RU" sz="2400" b="1" dirty="0" smtClean="0"/>
              <a:t>«Белые ночи» – 1848 г.</a:t>
            </a:r>
          </a:p>
          <a:p>
            <a:r>
              <a:rPr lang="ru-RU" sz="2400" b="1" dirty="0" smtClean="0"/>
              <a:t>«</a:t>
            </a:r>
            <a:r>
              <a:rPr lang="ru-RU" sz="2400" b="1" dirty="0" err="1" smtClean="0"/>
              <a:t>Неточка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Незванова</a:t>
            </a:r>
            <a:r>
              <a:rPr lang="ru-RU" sz="2400" b="1" dirty="0" smtClean="0"/>
              <a:t>» – 1849 г.</a:t>
            </a:r>
            <a:endParaRPr lang="ru-RU" sz="2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ds04.infourok.ru/uploads/ex/02f2/00092ab1-db63c0c7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7929618" cy="6072230"/>
          </a:xfrm>
          <a:prstGeom prst="rect">
            <a:avLst/>
          </a:prstGeom>
          <a:noFill/>
        </p:spPr>
      </p:pic>
      <p:pic>
        <p:nvPicPr>
          <p:cNvPr id="19460" name="Picture 4" descr="http://900igr.net/up/datai/71974/0005-007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3714776" cy="6015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кружке В.Г. Белинского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s://pp.userapi.com/c844722/v844722393/e2607/8D0F8FQeyB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8639175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img1.liveinternet.ru/images/attach/d/1/139/453/139453757_RR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286808" cy="6143633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71472" y="214290"/>
            <a:ext cx="7643866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1847 г. Достоевский становится членом кружка Петрашевского</a:t>
            </a:r>
            <a:endParaRPr lang="ru-RU" sz="24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cf.ppt-online.org/files/slide/a/AifulQ5eFc6sJgwVHk1OvYS2jRIETnW0baxphU/slide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92" y="0"/>
            <a:ext cx="9572692" cy="6743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1665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litrusia.ru/uploads/posts/2013-09/1380257170_dos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4381500" cy="5734051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357818" y="500042"/>
            <a:ext cx="3071834" cy="55721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i="1" dirty="0" smtClean="0"/>
              <a:t>Звание писателя я всегда считал благороднейшим, полезнейшим званием. Есть у меня убеждение, что только на этом пути я мог бы истинно быть полезным.</a:t>
            </a:r>
          </a:p>
          <a:p>
            <a:pPr algn="r"/>
            <a:r>
              <a:rPr lang="ru-RU" sz="2400" dirty="0" smtClean="0"/>
              <a:t>Ф.М. Достоевский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cf.ppt-online.org/files/slide/u/UQ7CmIjSAY0ycfaRxKnqPlVHvZNk4oG5zd8pe2/slide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5728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://lusana.ru/files/19695/653/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858180" cy="5953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bs.twimg.com/media/ChqmokOU4AANHU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143932" cy="5834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2" name="Picture 4" descr="http://omskmark.moy.su/mouseion/mm_p_01/mm_p_001/mm_KlishinON_01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"/>
            <a:ext cx="82153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mypresentation.ru/documents/4fc4b0b4a01f0fea15c171be9ba19fda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«Сибирские повести» – 1859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www.ukazka.ru/img/g/uk6092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3571900" cy="5143536"/>
          </a:xfrm>
          <a:prstGeom prst="rect">
            <a:avLst/>
          </a:prstGeom>
          <a:noFill/>
        </p:spPr>
      </p:pic>
      <p:pic>
        <p:nvPicPr>
          <p:cNvPr id="50180" name="Picture 4" descr="http://www.ukazka.ru/img/g/uk6092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3571901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igslide.ru/images/36/35862/960/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ds03.infourok.ru/uploads/ex/0d7b/00057832-a2d3099e/2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59500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5300" name="Picture 4" descr="https://knygy.com.ua/pix/25/d6/96/25d696c8d09d368c72d4fd642f18ac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4214842" cy="5786478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000628" y="857232"/>
            <a:ext cx="3571900" cy="550072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Роман «Униженные и оскорбленные» был опубликован в журнале «Время» в 1861 </a:t>
            </a:r>
            <a:r>
              <a:rPr lang="ru-RU" dirty="0" smtClean="0"/>
              <a:t>г.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://www.internationaltoys.com/media/catalog/product/cache/1/image/9df78eab33525d08d6e5fb8d27136e95/1/1/1121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3810000" cy="5791201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4500562" y="285728"/>
            <a:ext cx="3929090" cy="592935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/>
              <a:t>«</a:t>
            </a:r>
            <a:r>
              <a:rPr lang="ru-RU" sz="2400" b="1" dirty="0" err="1" smtClean="0">
                <a:solidFill>
                  <a:schemeClr val="bg1"/>
                </a:solidFill>
              </a:rPr>
              <a:t>Запи́ски</a:t>
            </a:r>
            <a:r>
              <a:rPr lang="ru-RU" sz="2400" b="1" dirty="0" smtClean="0">
                <a:solidFill>
                  <a:schemeClr val="bg1"/>
                </a:solidFill>
              </a:rPr>
              <a:t> из Мёртвого </a:t>
            </a:r>
            <a:r>
              <a:rPr lang="ru-RU" sz="2400" b="1" dirty="0" err="1" smtClean="0">
                <a:solidFill>
                  <a:schemeClr val="bg1"/>
                </a:solidFill>
              </a:rPr>
              <a:t>до́ма</a:t>
            </a:r>
            <a:r>
              <a:rPr lang="ru-RU" sz="2400" b="1" dirty="0" smtClean="0">
                <a:solidFill>
                  <a:schemeClr val="bg1"/>
                </a:solidFill>
              </a:rPr>
              <a:t>» — произведение </a:t>
            </a:r>
            <a:r>
              <a:rPr lang="ru-RU" sz="2400" b="1" u="sng" dirty="0" smtClean="0">
                <a:solidFill>
                  <a:schemeClr val="bg1"/>
                </a:solidFill>
                <a:hlinkClick r:id="rId3" tooltip="Достоевский, Фёдор Михайлович"/>
              </a:rPr>
              <a:t>Фёдора Достоевского</a:t>
            </a:r>
            <a:r>
              <a:rPr lang="ru-RU" sz="2400" b="1" u="sng" dirty="0" smtClean="0">
                <a:solidFill>
                  <a:schemeClr val="bg1"/>
                </a:solidFill>
              </a:rPr>
              <a:t>,</a:t>
            </a:r>
            <a:r>
              <a:rPr lang="ru-RU" sz="2400" b="1" dirty="0" smtClean="0">
                <a:solidFill>
                  <a:schemeClr val="bg1"/>
                </a:solidFill>
              </a:rPr>
              <a:t> состоящее из одноимённой </a:t>
            </a:r>
            <a:r>
              <a:rPr lang="ru-RU" sz="2400" b="1" dirty="0" smtClean="0">
                <a:solidFill>
                  <a:schemeClr val="bg1"/>
                </a:solidFill>
                <a:hlinkClick r:id="rId4" tooltip="Повесть"/>
              </a:rPr>
              <a:t>повести</a:t>
            </a:r>
            <a:r>
              <a:rPr lang="ru-RU" sz="2400" b="1" dirty="0" smtClean="0">
                <a:solidFill>
                  <a:schemeClr val="bg1"/>
                </a:solidFill>
              </a:rPr>
              <a:t> в двух частях, а также нескольких рассказов; написанных в </a:t>
            </a:r>
            <a:r>
              <a:rPr lang="ru-RU" sz="2400" b="1" dirty="0" smtClean="0">
                <a:solidFill>
                  <a:schemeClr val="bg1"/>
                </a:solidFill>
                <a:hlinkClick r:id="rId5" tooltip="1860 год"/>
              </a:rPr>
              <a:t>1860</a:t>
            </a:r>
            <a:r>
              <a:rPr lang="ru-RU" sz="2400" b="1" dirty="0" smtClean="0">
                <a:solidFill>
                  <a:schemeClr val="bg1"/>
                </a:solidFill>
              </a:rPr>
              <a:t>-</a:t>
            </a:r>
            <a:r>
              <a:rPr lang="ru-RU" sz="2400" b="1" dirty="0" smtClean="0">
                <a:solidFill>
                  <a:schemeClr val="bg1"/>
                </a:solidFill>
                <a:hlinkClick r:id="rId6" tooltip="1861 год"/>
              </a:rPr>
              <a:t>1861 годах</a:t>
            </a:r>
            <a:r>
              <a:rPr lang="ru-RU" sz="2400" b="1" dirty="0" smtClean="0">
                <a:solidFill>
                  <a:schemeClr val="bg1"/>
                </a:solidFill>
              </a:rPr>
              <a:t>. Создано под впечатлением от заключения в </a:t>
            </a:r>
            <a:r>
              <a:rPr lang="ru-RU" sz="2400" b="1" dirty="0" smtClean="0">
                <a:solidFill>
                  <a:schemeClr val="bg1"/>
                </a:solidFill>
                <a:hlinkClick r:id="rId7" tooltip="Омская крепость"/>
              </a:rPr>
              <a:t>Омском </a:t>
            </a:r>
            <a:r>
              <a:rPr lang="ru-RU" sz="2400" b="1" dirty="0" err="1" smtClean="0">
                <a:solidFill>
                  <a:schemeClr val="bg1"/>
                </a:solidFill>
                <a:hlinkClick r:id="rId7" tooltip="Омская крепость"/>
              </a:rPr>
              <a:t>остроге</a:t>
            </a:r>
            <a:r>
              <a:rPr lang="ru-RU" sz="2400" b="1" dirty="0" err="1" smtClean="0">
                <a:solidFill>
                  <a:schemeClr val="bg1"/>
                </a:solidFill>
              </a:rPr>
              <a:t>в</a:t>
            </a:r>
            <a:r>
              <a:rPr lang="ru-RU" sz="2400" b="1" dirty="0" smtClean="0">
                <a:solidFill>
                  <a:schemeClr val="bg1"/>
                </a:solidFill>
              </a:rPr>
              <a:t> 1850—1854 гг.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16650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8674" name="Picture 2" descr="Biografiya-Dostoevskogo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71480"/>
            <a:ext cx="6667500" cy="3752851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052441" y="4500570"/>
            <a:ext cx="6858048" cy="150019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«Человек, который весь борьба»</a:t>
            </a:r>
          </a:p>
          <a:p>
            <a:pPr algn="r"/>
            <a:r>
              <a:rPr lang="ru-RU" sz="3200" dirty="0" smtClean="0"/>
              <a:t>Л.Н. Толстой</a:t>
            </a:r>
            <a:endParaRPr lang="ru-RU" sz="3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bigslide.ru/images/45/44912/960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ds03.infourok.ru/uploads/ex/0d7b/00057832-a2d3099e/2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https://myslide.ru/documents_3/e351ca699faa4cb8cb29db5d29477231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8715404" cy="6215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ds04.infourok.ru/uploads/ex/0858/000670f7-ec850dc8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572560" cy="61665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8372" name="Picture 4" descr="http://maxpark.com/static/u/article_image/14/02/02/tmppcKS4u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785795"/>
            <a:ext cx="4857784" cy="535785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786446" y="785794"/>
            <a:ext cx="3000396" cy="53578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/>
              <a:t>15 февраля 1867 года Анна Григорьевна стала женой писателя, а через два месяца Достоевские уехали за границу, где оставались на протяжении более четырёх лет (до июля 1871 года).</a:t>
            </a:r>
            <a:endParaRPr lang="ru-RU" sz="24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9394" name="Picture 2" descr="https://beautifulrus.com/wp-content/uploads/2016/09/anna-childr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929618" cy="4714908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857224" y="5429264"/>
            <a:ext cx="7643866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Анна Григорьевна Достоевская с дочерью Любовью и сыном Федором</a:t>
            </a:r>
            <a:endParaRPr lang="ru-RU" sz="24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9938" name="Picture 2" descr="https://pbs.twimg.com/media/Cob1eUKWYAAjKf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5500726" cy="4176707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786446" y="571480"/>
            <a:ext cx="3071834" cy="52864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1866 – «Игрок»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1866 – «Преступление и наказание»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1868 -  «</a:t>
            </a:r>
            <a:r>
              <a:rPr lang="ru-RU" sz="2000" b="1" dirty="0" err="1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Идиот</a:t>
            </a: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1872 - «Бесы»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1975 - «Подросток»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1880 - «Братья Карамазовы»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0" y="0"/>
            <a:ext cx="210314" cy="2308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0420" name="Picture 4" descr="http://itd2.mycdn.me/image?id=868504049280&amp;t=20&amp;plc=WEB&amp;tkn=*cX6QdkGKGlnG5qW-cLV2kL4U0Y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505450" cy="657229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6000760" y="428604"/>
            <a:ext cx="2714644" cy="57864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«Речь о Пушкине» на открытии памятнику А.С. Пушкина в Москве 8 июня 1880 г.</a:t>
            </a:r>
            <a:endParaRPr lang="ru-RU" sz="24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3093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44" name="Picture 4" descr="http://funeral-spb.narod.ru/necropols/tihvinskoe/tombs/dostoevsky/img/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9594"/>
            <a:ext cx="5715000" cy="654840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6429388" y="500042"/>
            <a:ext cx="2357454" cy="564360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Умер 28 января 1881 г. Похоронен в Петербурге на Тихвинском кладбище рядом с могилой В.А. Жуковского</a:t>
            </a:r>
            <a:endParaRPr lang="ru-RU" sz="2400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«Символ веры» </a:t>
            </a:r>
            <a:r>
              <a:rPr lang="ru-RU" dirty="0" err="1" smtClean="0"/>
              <a:t>Дстоевского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22" name="AutoShape 6" descr="https://ruslania.com/pictures/big/978544445046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30" name="Picture 14" descr="https://pp.userapi.com/c844720/v844720126/99c60/cacXfWfa1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творчества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Связь художественного с философским.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Реалистичность изображения действительности.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Критическое изображение жизни.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Поиски пути к гармонии и счастью человечества.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Психологизм в раскрытии образов героев.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Любовь к человеку и вера в него.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ds04.infourok.ru/uploads/ex/0eb2/00193c01-14ac3eaa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14285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31746" name="Picture 2" descr="http://www.dostojewski.eu/PAGEgalerie/Familie/General02/slides/Dostojewskis%20Sohn%20Fjodor%20Fjodorowitsch%20Dostojewski%20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4143375" cy="55245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143504" y="928670"/>
            <a:ext cx="3286148" cy="52864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b="1" dirty="0" smtClean="0"/>
              <a:t>Федор Михайлович Достоевский родился 30 октября 1821 г. в Москве</a:t>
            </a:r>
            <a:endParaRPr lang="ru-RU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6" name="Picture 8" descr="https://ds03.infourok.ru/uploads/ex/04ab/00054852-8a771b5a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-50009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ds03.infourok.ru/uploads/ex/0b47/0003ef5e-f63533f4/1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572692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ÐÑÐ·ÐµÐ¹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4286280" cy="4357718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072066" y="928670"/>
            <a:ext cx="3429024" cy="49292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dirty="0" smtClean="0"/>
              <a:t>Музей «Усадьба Ф.М. Достоевского в деревне Даровое» (Тульская обл.)</a:t>
            </a:r>
            <a:endParaRPr lang="ru-RU"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24smi.org/public/media/resize/660x-/celebrity/2017/02/13/ifWWDjxZuZyn_fedor-dostoevsk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4286250" cy="5715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357818" y="714356"/>
            <a:ext cx="3071834" cy="50006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/>
              <a:t>Мать семейства учила читать и писать маленьких Михаила и Федора. Любовь к книгам Федору была привита еще с самого детства его няней Аленой </a:t>
            </a:r>
            <a:r>
              <a:rPr lang="ru-RU" sz="2400" b="1" dirty="0" err="1" smtClean="0"/>
              <a:t>Фроловной</a:t>
            </a:r>
            <a:r>
              <a:rPr lang="ru-RU" sz="2400" b="1" dirty="0" smtClean="0"/>
              <a:t>, которая по вечерам читала ему сказки</a:t>
            </a:r>
            <a:r>
              <a:rPr lang="ru-RU" dirty="0" smtClean="0"/>
              <a:t>.  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749</TotalTime>
  <Words>428</Words>
  <PresentationFormat>Экран (4:3)</PresentationFormat>
  <Paragraphs>42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Апекс</vt:lpstr>
      <vt:lpstr>Формирование  Ф.М. Достоевского как мыслителя и художника</vt:lpstr>
      <vt:lpstr>Слайд 2</vt:lpstr>
      <vt:lpstr>Слайд 3</vt:lpstr>
      <vt:lpstr>Особенности творчества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В кружке В.Г. Белинского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«Сибирские повести» – 1859 г.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«Символ веры» Дстоевского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 Ф.М. Достоевского как мыслителя и художника</dc:title>
  <dc:creator>user-pc</dc:creator>
  <cp:lastModifiedBy>user-pc</cp:lastModifiedBy>
  <cp:revision>118</cp:revision>
  <dcterms:created xsi:type="dcterms:W3CDTF">2019-03-19T06:20:47Z</dcterms:created>
  <dcterms:modified xsi:type="dcterms:W3CDTF">2019-03-20T21:03:04Z</dcterms:modified>
</cp:coreProperties>
</file>